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90" r:id="rId3"/>
    <p:sldId id="281" r:id="rId4"/>
    <p:sldId id="265" r:id="rId5"/>
    <p:sldId id="282" r:id="rId6"/>
    <p:sldId id="291" r:id="rId7"/>
    <p:sldId id="286" r:id="rId8"/>
    <p:sldId id="288" r:id="rId9"/>
  </p:sldIdLst>
  <p:sldSz cx="12192000" cy="6858000"/>
  <p:notesSz cx="6864350" cy="99964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1" autoAdjust="0"/>
    <p:restoredTop sz="50000" autoAdjust="0"/>
  </p:normalViewPr>
  <p:slideViewPr>
    <p:cSldViewPr snapToGrid="0">
      <p:cViewPr varScale="1">
        <p:scale>
          <a:sx n="98" d="100"/>
          <a:sy n="98" d="100"/>
        </p:scale>
        <p:origin x="45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5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A83CD42-50AA-4A44-A248-594D956717B9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EE496B2-92F9-471E-8FD0-DE2E35A7AB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19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CAEF-629E-4EEF-88B4-E303CF1BFF64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6B9E6-87E6-4FA4-B088-022120CD5C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40E89-9CA3-4057-BFF4-4F898BD358EE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5E68-3A74-4EC1-A502-69BAEA830C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C55B7-6756-415B-8C1E-FD7078B77715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32493-4805-4A38-9815-D5B23ABE8D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FF972-3B82-4CA8-9BD8-C56BCF91C691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BAF2-7B80-4EC4-AFBE-038C8F7ACE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8D95-05EC-4A85-91DF-7EEBE034027A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01800-7141-4A52-9A42-542882C4EC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1212-AB3E-47B2-AC61-CE6B0D8CCC3D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C2FB-476F-43B6-84E5-75767FCA87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5947F-C66A-4517-A7D2-A0EA93BE4CE2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A20C9-FC8D-4CCE-8D71-BF64251AFE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F181-9D29-41EC-89F8-CA2970BAA439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57643-8D73-474C-A1EC-D7728275C6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71630-5969-4D2C-8B67-4F4D8C70CF8F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42BA4-8DF2-48A6-9640-0E224D07B9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F5CD-7A78-4EBA-AF5E-56BBC1843B97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F8EE7-1972-426C-9E55-9CB96027C9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A0E30-A038-4946-B4C1-53A9939A7FB9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40C0-BCA4-4839-8873-A82C8C33B6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DB68B0-0A8F-4099-AF85-B25E3BC314EA}" type="datetimeFigureOut">
              <a:rPr lang="it-IT"/>
              <a:pPr>
                <a:defRPr/>
              </a:pPr>
              <a:t>02/10/19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F39907-FCAD-4C0D-AFFF-4623B0EBFA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016806-C4BB-4F1F-AAFE-6A404235E6BB}"/>
              </a:ext>
            </a:extLst>
          </p:cNvPr>
          <p:cNvSpPr txBox="1"/>
          <p:nvPr/>
        </p:nvSpPr>
        <p:spPr>
          <a:xfrm>
            <a:off x="6264181" y="5487587"/>
            <a:ext cx="463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chemeClr val="tx2">
                    <a:lumMod val="75000"/>
                  </a:schemeClr>
                </a:solidFill>
              </a:rPr>
              <a:t>A cura Mauro Frisanco e Arduino </a:t>
            </a:r>
            <a:r>
              <a:rPr lang="it-IT" b="1" i="1" dirty="0" err="1">
                <a:solidFill>
                  <a:schemeClr val="tx2">
                    <a:lumMod val="75000"/>
                  </a:schemeClr>
                </a:solidFill>
              </a:rPr>
              <a:t>Salatin</a:t>
            </a:r>
            <a:endParaRPr lang="it-IT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92CB999-885C-4BA8-8E68-67D4F8A3E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F71775A-3CDB-4CC9-AA8F-791E44048B71}"/>
              </a:ext>
            </a:extLst>
          </p:cNvPr>
          <p:cNvSpPr txBox="1"/>
          <p:nvPr/>
        </p:nvSpPr>
        <p:spPr>
          <a:xfrm>
            <a:off x="1613651" y="1858602"/>
            <a:ext cx="9280772" cy="287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>
                <a:solidFill>
                  <a:schemeClr val="tx2">
                    <a:lumMod val="75000"/>
                  </a:schemeClr>
                </a:solidFill>
              </a:rPr>
              <a:t>Verso il nuovo Ordinamento nazionale</a:t>
            </a:r>
          </a:p>
          <a:p>
            <a:pPr algn="ctr"/>
            <a:r>
              <a:rPr lang="it-IT" sz="3600" b="1" i="1" dirty="0">
                <a:solidFill>
                  <a:schemeClr val="tx2">
                    <a:lumMod val="75000"/>
                  </a:schemeClr>
                </a:solidFill>
              </a:rPr>
              <a:t>dell’Istruzione e formazione professionale (</a:t>
            </a:r>
            <a:r>
              <a:rPr lang="it-IT" sz="3600" b="1" i="1" dirty="0" err="1">
                <a:solidFill>
                  <a:schemeClr val="tx2">
                    <a:lumMod val="75000"/>
                  </a:schemeClr>
                </a:solidFill>
              </a:rPr>
              <a:t>IeFP</a:t>
            </a:r>
            <a:r>
              <a:rPr lang="it-IT" sz="3600" b="1" i="1" dirty="0">
                <a:solidFill>
                  <a:schemeClr val="tx2">
                    <a:lumMod val="75000"/>
                  </a:schemeClr>
                </a:solidFill>
              </a:rPr>
              <a:t>):</a:t>
            </a:r>
          </a:p>
          <a:p>
            <a:pPr algn="ctr"/>
            <a:r>
              <a:rPr lang="it-IT" sz="3600" b="1" i="1" dirty="0">
                <a:solidFill>
                  <a:schemeClr val="tx2">
                    <a:lumMod val="75000"/>
                  </a:schemeClr>
                </a:solidFill>
              </a:rPr>
              <a:t>OPERATORI E TECNICI PROFESSIONALI «2019»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DD2ECB05-2CC2-4D4D-87BF-731135E719D7}"/>
              </a:ext>
            </a:extLst>
          </p:cNvPr>
          <p:cNvCxnSpPr/>
          <p:nvPr/>
        </p:nvCxnSpPr>
        <p:spPr>
          <a:xfrm>
            <a:off x="6677891" y="5957457"/>
            <a:ext cx="1136073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F508E186-C5BA-4026-9826-F7F1BFDE5F2B}"/>
              </a:ext>
            </a:extLst>
          </p:cNvPr>
          <p:cNvCxnSpPr/>
          <p:nvPr/>
        </p:nvCxnSpPr>
        <p:spPr>
          <a:xfrm>
            <a:off x="6774873" y="4225637"/>
            <a:ext cx="1136073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90F18FFD-0D5A-46A9-8DEE-1DB1DFCDC37A}"/>
              </a:ext>
            </a:extLst>
          </p:cNvPr>
          <p:cNvCxnSpPr/>
          <p:nvPr/>
        </p:nvCxnSpPr>
        <p:spPr>
          <a:xfrm>
            <a:off x="6774873" y="2466110"/>
            <a:ext cx="1136073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DD2C96B-1EB3-4C38-9889-905CF951690B}"/>
              </a:ext>
            </a:extLst>
          </p:cNvPr>
          <p:cNvCxnSpPr/>
          <p:nvPr/>
        </p:nvCxnSpPr>
        <p:spPr>
          <a:xfrm>
            <a:off x="3172692" y="5957456"/>
            <a:ext cx="1136073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208E5C-27F7-44EE-A531-061E3D463CC9}"/>
              </a:ext>
            </a:extLst>
          </p:cNvPr>
          <p:cNvCxnSpPr/>
          <p:nvPr/>
        </p:nvCxnSpPr>
        <p:spPr>
          <a:xfrm>
            <a:off x="3172692" y="2466110"/>
            <a:ext cx="1136073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D30CB65A-B2A2-4E46-8350-140A0179E56D}"/>
              </a:ext>
            </a:extLst>
          </p:cNvPr>
          <p:cNvCxnSpPr/>
          <p:nvPr/>
        </p:nvCxnSpPr>
        <p:spPr>
          <a:xfrm>
            <a:off x="3172692" y="4225637"/>
            <a:ext cx="1136073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con angoli arrotondati 41">
            <a:extLst>
              <a:ext uri="{FF2B5EF4-FFF2-40B4-BE49-F238E27FC236}">
                <a16:creationId xmlns:a16="http://schemas.microsoft.com/office/drawing/2014/main" id="{2DDD0A0C-41DB-4010-907B-02519EEF32B2}"/>
              </a:ext>
            </a:extLst>
          </p:cNvPr>
          <p:cNvSpPr/>
          <p:nvPr/>
        </p:nvSpPr>
        <p:spPr>
          <a:xfrm>
            <a:off x="2177555" y="1926823"/>
            <a:ext cx="1100925" cy="102516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id="{4580D9CD-9B0B-4484-8B06-E9FEF95A8546}"/>
              </a:ext>
            </a:extLst>
          </p:cNvPr>
          <p:cNvSpPr/>
          <p:nvPr/>
        </p:nvSpPr>
        <p:spPr>
          <a:xfrm>
            <a:off x="1861291" y="290382"/>
            <a:ext cx="8568952" cy="90118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52C7FF6-8AB0-4702-B40F-EF558CE4319F}"/>
              </a:ext>
            </a:extLst>
          </p:cNvPr>
          <p:cNvSpPr txBox="1"/>
          <p:nvPr/>
        </p:nvSpPr>
        <p:spPr>
          <a:xfrm>
            <a:off x="1524001" y="310708"/>
            <a:ext cx="89062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Ordinamento dei percorsi di Istruzione e formazione professionale  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«ASR 2011» in manutenzione: </a:t>
            </a:r>
            <a:r>
              <a:rPr lang="it-IT" sz="2400" b="1" dirty="0">
                <a:solidFill>
                  <a:schemeClr val="bg1"/>
                </a:solidFill>
              </a:rPr>
              <a:t>contenuti/oggetti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529DE66A-85D5-4EB5-A3DB-267FAC668F60}"/>
              </a:ext>
            </a:extLst>
          </p:cNvPr>
          <p:cNvSpPr/>
          <p:nvPr/>
        </p:nvSpPr>
        <p:spPr>
          <a:xfrm>
            <a:off x="4081702" y="1871863"/>
            <a:ext cx="3012743" cy="108012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Repertorio nazionale</a:t>
            </a:r>
          </a:p>
          <a:p>
            <a:pPr algn="ctr"/>
            <a:r>
              <a:rPr lang="it-IT" sz="2400" dirty="0"/>
              <a:t>dell’offerta </a:t>
            </a:r>
            <a:r>
              <a:rPr lang="it-IT" sz="2400" dirty="0" err="1"/>
              <a:t>IeFP</a:t>
            </a:r>
            <a:endParaRPr lang="it-IT" sz="2400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F2665625-FC16-4092-BC63-B86DACFBD32A}"/>
              </a:ext>
            </a:extLst>
          </p:cNvPr>
          <p:cNvSpPr/>
          <p:nvPr/>
        </p:nvSpPr>
        <p:spPr>
          <a:xfrm>
            <a:off x="4081701" y="3632282"/>
            <a:ext cx="3012743" cy="108012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Standard minimi delle competenze di base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72D8DF7A-B7AA-4C61-8580-FB6CA0D0E594}"/>
              </a:ext>
            </a:extLst>
          </p:cNvPr>
          <p:cNvSpPr/>
          <p:nvPr/>
        </p:nvSpPr>
        <p:spPr>
          <a:xfrm>
            <a:off x="4081701" y="5392701"/>
            <a:ext cx="3012743" cy="108012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Certificazione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AE4FF29-E055-4149-905B-137B44F76F98}"/>
              </a:ext>
            </a:extLst>
          </p:cNvPr>
          <p:cNvSpPr txBox="1"/>
          <p:nvPr/>
        </p:nvSpPr>
        <p:spPr>
          <a:xfrm>
            <a:off x="2493818" y="2057980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</a:rPr>
              <a:t>1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45" name="Rettangolo con angoli arrotondati 44">
            <a:extLst>
              <a:ext uri="{FF2B5EF4-FFF2-40B4-BE49-F238E27FC236}">
                <a16:creationId xmlns:a16="http://schemas.microsoft.com/office/drawing/2014/main" id="{2E34AD49-FA77-4BD4-998E-3C5687C7A1C8}"/>
              </a:ext>
            </a:extLst>
          </p:cNvPr>
          <p:cNvSpPr/>
          <p:nvPr/>
        </p:nvSpPr>
        <p:spPr>
          <a:xfrm>
            <a:off x="2231474" y="3721750"/>
            <a:ext cx="1100925" cy="99065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1B1558F4-C9ED-4096-AC8D-3A17E337EBA1}"/>
              </a:ext>
            </a:extLst>
          </p:cNvPr>
          <p:cNvSpPr txBox="1"/>
          <p:nvPr/>
        </p:nvSpPr>
        <p:spPr>
          <a:xfrm>
            <a:off x="2547736" y="384610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</a:rPr>
              <a:t>2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4DC47C25-98C3-4B0E-A3A1-FB50E8616800}"/>
              </a:ext>
            </a:extLst>
          </p:cNvPr>
          <p:cNvSpPr/>
          <p:nvPr/>
        </p:nvSpPr>
        <p:spPr>
          <a:xfrm>
            <a:off x="2240280" y="5358191"/>
            <a:ext cx="1100925" cy="111463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FE709556-1403-4E5D-9DD1-6C26ADEAEFAF}"/>
              </a:ext>
            </a:extLst>
          </p:cNvPr>
          <p:cNvSpPr txBox="1"/>
          <p:nvPr/>
        </p:nvSpPr>
        <p:spPr>
          <a:xfrm>
            <a:off x="2515870" y="555182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</a:rPr>
              <a:t>3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4" name="Rettangolo con angoli arrotondati 53">
            <a:extLst>
              <a:ext uri="{FF2B5EF4-FFF2-40B4-BE49-F238E27FC236}">
                <a16:creationId xmlns:a16="http://schemas.microsoft.com/office/drawing/2014/main" id="{D85750BF-6F4D-4523-A608-DE708AE6F80A}"/>
              </a:ext>
            </a:extLst>
          </p:cNvPr>
          <p:cNvSpPr/>
          <p:nvPr/>
        </p:nvSpPr>
        <p:spPr>
          <a:xfrm>
            <a:off x="7485228" y="1754237"/>
            <a:ext cx="3012743" cy="13703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it-IT" sz="2000" dirty="0"/>
              <a:t>Figure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Standard minimi delle competenze tecnico professionali</a:t>
            </a:r>
          </a:p>
        </p:txBody>
      </p:sp>
      <p:sp>
        <p:nvSpPr>
          <p:cNvPr id="55" name="Rettangolo con angoli arrotondati 54">
            <a:extLst>
              <a:ext uri="{FF2B5EF4-FFF2-40B4-BE49-F238E27FC236}">
                <a16:creationId xmlns:a16="http://schemas.microsoft.com/office/drawing/2014/main" id="{5B03D73B-7E5A-4E5B-A3AE-F562ABCE2FE0}"/>
              </a:ext>
            </a:extLst>
          </p:cNvPr>
          <p:cNvSpPr/>
          <p:nvPr/>
        </p:nvSpPr>
        <p:spPr>
          <a:xfrm>
            <a:off x="7485227" y="3514886"/>
            <a:ext cx="3012743" cy="13703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it-IT" sz="2000" dirty="0"/>
              <a:t>Standard culturali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Competenze generali personali (soft skill)</a:t>
            </a:r>
          </a:p>
        </p:txBody>
      </p:sp>
      <p:sp>
        <p:nvSpPr>
          <p:cNvPr id="59" name="Rettangolo con angoli arrotondati 58">
            <a:extLst>
              <a:ext uri="{FF2B5EF4-FFF2-40B4-BE49-F238E27FC236}">
                <a16:creationId xmlns:a16="http://schemas.microsoft.com/office/drawing/2014/main" id="{D4A0221C-8A3A-451C-809B-B65E5ECB4411}"/>
              </a:ext>
            </a:extLst>
          </p:cNvPr>
          <p:cNvSpPr/>
          <p:nvPr/>
        </p:nvSpPr>
        <p:spPr>
          <a:xfrm>
            <a:off x="7474420" y="5301658"/>
            <a:ext cx="3012743" cy="117116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it-IT" sz="2000" dirty="0"/>
              <a:t>Finale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Ai fini dei passaggi</a:t>
            </a:r>
          </a:p>
          <a:p>
            <a:pPr marL="342900" indent="-342900">
              <a:buFontTx/>
              <a:buChar char="-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1451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7C326-4A5D-4C59-B27F-6C37F68AE847}"/>
              </a:ext>
            </a:extLst>
          </p:cNvPr>
          <p:cNvSpPr txBox="1">
            <a:spLocks/>
          </p:cNvSpPr>
          <p:nvPr/>
        </p:nvSpPr>
        <p:spPr>
          <a:xfrm>
            <a:off x="1419225" y="353"/>
            <a:ext cx="10772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800" b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it-IT" dirty="0"/>
              <a:t>IL FABBISOGNO DI «MANUTENZIONE»: MOTIVI PER INNOVARE</a:t>
            </a:r>
          </a:p>
        </p:txBody>
      </p:sp>
      <p:sp>
        <p:nvSpPr>
          <p:cNvPr id="3" name="Rettangolo 5">
            <a:extLst>
              <a:ext uri="{FF2B5EF4-FFF2-40B4-BE49-F238E27FC236}">
                <a16:creationId xmlns:a16="http://schemas.microsoft.com/office/drawing/2014/main" id="{CE38B27F-0B60-4322-8BA4-1C09A43DB2C8}"/>
              </a:ext>
            </a:extLst>
          </p:cNvPr>
          <p:cNvSpPr/>
          <p:nvPr/>
        </p:nvSpPr>
        <p:spPr>
          <a:xfrm>
            <a:off x="1576270" y="771121"/>
            <a:ext cx="5038799" cy="7515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Articolazione complessiva degli standard tecnico professionali</a:t>
            </a:r>
            <a:endParaRPr lang="it-IT" sz="2400" dirty="0"/>
          </a:p>
        </p:txBody>
      </p:sp>
      <p:sp>
        <p:nvSpPr>
          <p:cNvPr id="4" name="Rettangolo 5">
            <a:extLst>
              <a:ext uri="{FF2B5EF4-FFF2-40B4-BE49-F238E27FC236}">
                <a16:creationId xmlns:a16="http://schemas.microsoft.com/office/drawing/2014/main" id="{A429D8CB-DC4C-4F62-A205-BEBFF398C744}"/>
              </a:ext>
            </a:extLst>
          </p:cNvPr>
          <p:cNvSpPr/>
          <p:nvPr/>
        </p:nvSpPr>
        <p:spPr>
          <a:xfrm>
            <a:off x="6995485" y="778339"/>
            <a:ext cx="4484297" cy="7442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Competenze culturali di base </a:t>
            </a:r>
            <a:endParaRPr lang="it-IT" sz="2400" dirty="0"/>
          </a:p>
        </p:txBody>
      </p:sp>
      <p:sp>
        <p:nvSpPr>
          <p:cNvPr id="44" name="Rectangle 101">
            <a:extLst>
              <a:ext uri="{FF2B5EF4-FFF2-40B4-BE49-F238E27FC236}">
                <a16:creationId xmlns:a16="http://schemas.microsoft.com/office/drawing/2014/main" id="{FFB5DA9F-53FA-4437-964B-B6F99156D05C}"/>
              </a:ext>
            </a:extLst>
          </p:cNvPr>
          <p:cNvSpPr/>
          <p:nvPr/>
        </p:nvSpPr>
        <p:spPr>
          <a:xfrm>
            <a:off x="6772117" y="1522638"/>
            <a:ext cx="470766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cs typeface="Calibri" panose="020F0502020204030204" pitchFamily="34" charset="0"/>
              </a:rPr>
              <a:t>Aggiornamento delle “competenze di base” (nuove competenze chiave UE, competenze digitali, etc.) e loro maggiore integrazione/precisione rispetto alle competenze tecnico-professionali (approccio STEAM </a:t>
            </a:r>
            <a:r>
              <a:rPr lang="it-IT" altLang="it-IT" sz="2000" i="1" dirty="0">
                <a:cs typeface="Calibri" panose="020F0502020204030204" pitchFamily="34" charset="0"/>
              </a:rPr>
              <a:t>Science, </a:t>
            </a:r>
            <a:r>
              <a:rPr lang="it-IT" altLang="it-IT" sz="2000" i="1" dirty="0" err="1">
                <a:cs typeface="Calibri" panose="020F0502020204030204" pitchFamily="34" charset="0"/>
              </a:rPr>
              <a:t>Tecnology</a:t>
            </a:r>
            <a:r>
              <a:rPr lang="it-IT" altLang="it-IT" sz="2000" i="1" dirty="0">
                <a:cs typeface="Calibri" panose="020F0502020204030204" pitchFamily="34" charset="0"/>
              </a:rPr>
              <a:t>, Engineering, </a:t>
            </a:r>
            <a:r>
              <a:rPr lang="it-IT" altLang="it-IT" sz="2000" i="1" dirty="0" err="1">
                <a:cs typeface="Calibri" panose="020F0502020204030204" pitchFamily="34" charset="0"/>
              </a:rPr>
              <a:t>Arts</a:t>
            </a:r>
            <a:r>
              <a:rPr lang="it-IT" altLang="it-IT" sz="2000" i="1" dirty="0">
                <a:cs typeface="Calibri" panose="020F0502020204030204" pitchFamily="34" charset="0"/>
              </a:rPr>
              <a:t>, </a:t>
            </a:r>
            <a:r>
              <a:rPr lang="it-IT" altLang="it-IT" sz="2000" i="1" dirty="0" err="1">
                <a:cs typeface="Calibri" panose="020F0502020204030204" pitchFamily="34" charset="0"/>
              </a:rPr>
              <a:t>Mathematics</a:t>
            </a:r>
            <a:r>
              <a:rPr lang="it-IT" altLang="it-IT" sz="2000" dirty="0">
                <a:cs typeface="Calibri" panose="020F0502020204030204" pitchFamily="34" charset="0"/>
              </a:rPr>
              <a:t>)</a:t>
            </a:r>
          </a:p>
          <a:p>
            <a:pPr eaLnBrk="0" hangingPunct="0">
              <a:buClr>
                <a:srgbClr val="FF0000"/>
              </a:buClr>
            </a:pPr>
            <a:endParaRPr lang="it-IT" altLang="it-IT" sz="2000" dirty="0">
              <a:cs typeface="Calibri" panose="020F0502020204030204" pitchFamily="34" charset="0"/>
            </a:endParaRPr>
          </a:p>
          <a:p>
            <a:pPr marL="342900" indent="-342900" eaLnBrk="0" hangingPunct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cs typeface="Calibri" panose="020F0502020204030204" pitchFamily="34" charset="0"/>
              </a:rPr>
              <a:t> Articolazione e valorizzazione delle cosiddette “Soft </a:t>
            </a:r>
            <a:r>
              <a:rPr lang="it-IT" altLang="it-IT" sz="2000" dirty="0" err="1">
                <a:cs typeface="Calibri" panose="020F0502020204030204" pitchFamily="34" charset="0"/>
              </a:rPr>
              <a:t>Skill</a:t>
            </a:r>
            <a:r>
              <a:rPr lang="it-IT" altLang="it-IT" sz="2000" dirty="0">
                <a:cs typeface="Calibri" panose="020F0502020204030204" pitchFamily="34" charset="0"/>
              </a:rPr>
              <a:t>”</a:t>
            </a:r>
          </a:p>
          <a:p>
            <a:pPr eaLnBrk="0" hangingPunct="0">
              <a:buClr>
                <a:srgbClr val="FF0000"/>
              </a:buClr>
            </a:pPr>
            <a:endParaRPr lang="it-IT" altLang="it-IT" sz="2000" dirty="0">
              <a:cs typeface="Calibri" panose="020F0502020204030204" pitchFamily="34" charset="0"/>
            </a:endParaRPr>
          </a:p>
          <a:p>
            <a:pPr marL="342900" indent="-342900" eaLnBrk="0" hangingPunct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b="1" i="1" dirty="0">
                <a:solidFill>
                  <a:srgbClr val="FF0000"/>
                </a:solidFill>
                <a:cs typeface="Calibri" panose="020F0502020204030204" pitchFamily="34" charset="0"/>
              </a:rPr>
              <a:t>Articolazione delle competenze di base correlabili all’istruzione professionale al fine di facilitare  passaggi </a:t>
            </a:r>
          </a:p>
          <a:p>
            <a:pPr defTabSz="914400">
              <a:buClr>
                <a:srgbClr val="FF0000"/>
              </a:buClr>
            </a:pPr>
            <a:endParaRPr lang="it-IT" altLang="it-IT" sz="2000" dirty="0"/>
          </a:p>
        </p:txBody>
      </p:sp>
      <p:sp>
        <p:nvSpPr>
          <p:cNvPr id="45" name="Rectangle 102">
            <a:extLst>
              <a:ext uri="{FF2B5EF4-FFF2-40B4-BE49-F238E27FC236}">
                <a16:creationId xmlns:a16="http://schemas.microsoft.com/office/drawing/2014/main" id="{8941E9F5-3D17-45D0-B8C3-5C24F29768B5}"/>
              </a:ext>
            </a:extLst>
          </p:cNvPr>
          <p:cNvSpPr/>
          <p:nvPr/>
        </p:nvSpPr>
        <p:spPr>
          <a:xfrm>
            <a:off x="1419225" y="1770186"/>
            <a:ext cx="53528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ea typeface="Times New Roman" panose="02020603050405020304" pitchFamily="18" charset="0"/>
                <a:cs typeface="Calibri" panose="020F0502020204030204" pitchFamily="34" charset="0"/>
              </a:rPr>
              <a:t>Colmare Settori non coperti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ea typeface="Times New Roman" panose="02020603050405020304" pitchFamily="18" charset="0"/>
                <a:cs typeface="Calibri" panose="020F0502020204030204" pitchFamily="34" charset="0"/>
              </a:rPr>
              <a:t>Rispondere a nuovi fabbisogni di contesto (I.4.0, digitalizzazione, economia circolare, benessere consumatore, ecc.)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cs typeface="Calibri" panose="020F0502020204030204" pitchFamily="34" charset="0"/>
              </a:rPr>
              <a:t>Collegamento con l’Atlante del Lavoro e delle Qualificazioni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b="1" dirty="0">
                <a:solidFill>
                  <a:srgbClr val="FF0000"/>
                </a:solidFill>
                <a:cs typeface="Calibri" panose="020F0502020204030204" pitchFamily="34" charset="0"/>
              </a:rPr>
              <a:t>Collocazione “organica” della </a:t>
            </a:r>
            <a:r>
              <a:rPr lang="it-IT" altLang="it-IT" sz="2000" b="1" dirty="0" err="1">
                <a:solidFill>
                  <a:srgbClr val="FF0000"/>
                </a:solidFill>
                <a:cs typeface="Calibri" panose="020F0502020204030204" pitchFamily="34" charset="0"/>
              </a:rPr>
              <a:t>IeFP</a:t>
            </a:r>
            <a:r>
              <a:rPr lang="it-IT" altLang="it-IT" sz="2000" b="1" dirty="0">
                <a:solidFill>
                  <a:srgbClr val="FF0000"/>
                </a:solidFill>
                <a:cs typeface="Calibri" panose="020F0502020204030204" pitchFamily="34" charset="0"/>
              </a:rPr>
              <a:t> nella filiera lunga (IP-IFTS-ITS) e rispetto al sistema duale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cs typeface="Calibri" panose="020F0502020204030204" pitchFamily="34" charset="0"/>
              </a:rPr>
              <a:t>Armonizzazione ai “livelli” 3° e 4° del Quadro nazionale delle qualificazioni (QNQ)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altLang="it-IT" sz="2000" dirty="0">
                <a:cs typeface="Calibri" panose="020F0502020204030204" pitchFamily="34" charset="0"/>
              </a:rPr>
              <a:t>Integrazione, “collegamenti”, copertura formazione regolamentata</a:t>
            </a:r>
          </a:p>
        </p:txBody>
      </p:sp>
    </p:spTree>
    <p:extLst>
      <p:ext uri="{BB962C8B-B14F-4D97-AF65-F5344CB8AC3E}">
        <p14:creationId xmlns:p14="http://schemas.microsoft.com/office/powerpoint/2010/main" val="37410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60"/>
          <p:cNvGrpSpPr>
            <a:grpSpLocks/>
          </p:cNvGrpSpPr>
          <p:nvPr/>
        </p:nvGrpSpPr>
        <p:grpSpPr bwMode="auto">
          <a:xfrm>
            <a:off x="679269" y="1572419"/>
            <a:ext cx="5275444" cy="5484812"/>
            <a:chOff x="4338588" y="-8021"/>
            <a:chExt cx="5346700" cy="7561263"/>
          </a:xfrm>
        </p:grpSpPr>
        <p:grpSp>
          <p:nvGrpSpPr>
            <p:cNvPr id="15384" name="Group 9"/>
            <p:cNvGrpSpPr>
              <a:grpSpLocks noChangeAspect="1"/>
            </p:cNvGrpSpPr>
            <p:nvPr/>
          </p:nvGrpSpPr>
          <p:grpSpPr bwMode="auto">
            <a:xfrm>
              <a:off x="4338588" y="-8021"/>
              <a:ext cx="5346700" cy="7561263"/>
              <a:chOff x="1684" y="0"/>
              <a:chExt cx="3368" cy="4763"/>
            </a:xfrm>
          </p:grpSpPr>
          <p:sp>
            <p:nvSpPr>
              <p:cNvPr id="16" name="Freeform 28"/>
              <p:cNvSpPr>
                <a:spLocks/>
              </p:cNvSpPr>
              <p:nvPr/>
            </p:nvSpPr>
            <p:spPr bwMode="auto">
              <a:xfrm>
                <a:off x="2837" y="3561"/>
                <a:ext cx="1713" cy="290"/>
              </a:xfrm>
              <a:custGeom>
                <a:avLst/>
                <a:gdLst>
                  <a:gd name="T0" fmla="*/ 1567 w 1713"/>
                  <a:gd name="T1" fmla="*/ 0 h 290"/>
                  <a:gd name="T2" fmla="*/ 1583 w 1713"/>
                  <a:gd name="T3" fmla="*/ 1 h 290"/>
                  <a:gd name="T4" fmla="*/ 1611 w 1713"/>
                  <a:gd name="T5" fmla="*/ 7 h 290"/>
                  <a:gd name="T6" fmla="*/ 1636 w 1713"/>
                  <a:gd name="T7" fmla="*/ 18 h 290"/>
                  <a:gd name="T8" fmla="*/ 1659 w 1713"/>
                  <a:gd name="T9" fmla="*/ 34 h 290"/>
                  <a:gd name="T10" fmla="*/ 1679 w 1713"/>
                  <a:gd name="T11" fmla="*/ 54 h 290"/>
                  <a:gd name="T12" fmla="*/ 1694 w 1713"/>
                  <a:gd name="T13" fmla="*/ 76 h 290"/>
                  <a:gd name="T14" fmla="*/ 1706 w 1713"/>
                  <a:gd name="T15" fmla="*/ 103 h 290"/>
                  <a:gd name="T16" fmla="*/ 1711 w 1713"/>
                  <a:gd name="T17" fmla="*/ 130 h 290"/>
                  <a:gd name="T18" fmla="*/ 1713 w 1713"/>
                  <a:gd name="T19" fmla="*/ 145 h 290"/>
                  <a:gd name="T20" fmla="*/ 1711 w 1713"/>
                  <a:gd name="T21" fmla="*/ 160 h 290"/>
                  <a:gd name="T22" fmla="*/ 1706 w 1713"/>
                  <a:gd name="T23" fmla="*/ 188 h 290"/>
                  <a:gd name="T24" fmla="*/ 1694 w 1713"/>
                  <a:gd name="T25" fmla="*/ 215 h 290"/>
                  <a:gd name="T26" fmla="*/ 1679 w 1713"/>
                  <a:gd name="T27" fmla="*/ 237 h 290"/>
                  <a:gd name="T28" fmla="*/ 1659 w 1713"/>
                  <a:gd name="T29" fmla="*/ 257 h 290"/>
                  <a:gd name="T30" fmla="*/ 1636 w 1713"/>
                  <a:gd name="T31" fmla="*/ 273 h 290"/>
                  <a:gd name="T32" fmla="*/ 1611 w 1713"/>
                  <a:gd name="T33" fmla="*/ 284 h 290"/>
                  <a:gd name="T34" fmla="*/ 1583 w 1713"/>
                  <a:gd name="T35" fmla="*/ 290 h 290"/>
                  <a:gd name="T36" fmla="*/ 91 w 1713"/>
                  <a:gd name="T37" fmla="*/ 290 h 290"/>
                  <a:gd name="T38" fmla="*/ 75 w 1713"/>
                  <a:gd name="T39" fmla="*/ 290 h 290"/>
                  <a:gd name="T40" fmla="*/ 47 w 1713"/>
                  <a:gd name="T41" fmla="*/ 283 h 290"/>
                  <a:gd name="T42" fmla="*/ 33 w 1713"/>
                  <a:gd name="T43" fmla="*/ 278 h 290"/>
                  <a:gd name="T44" fmla="*/ 51 w 1713"/>
                  <a:gd name="T45" fmla="*/ 227 h 290"/>
                  <a:gd name="T46" fmla="*/ 58 w 1713"/>
                  <a:gd name="T47" fmla="*/ 172 h 290"/>
                  <a:gd name="T48" fmla="*/ 57 w 1713"/>
                  <a:gd name="T49" fmla="*/ 152 h 290"/>
                  <a:gd name="T50" fmla="*/ 51 w 1713"/>
                  <a:gd name="T51" fmla="*/ 113 h 290"/>
                  <a:gd name="T52" fmla="*/ 39 w 1713"/>
                  <a:gd name="T53" fmla="*/ 76 h 290"/>
                  <a:gd name="T54" fmla="*/ 20 w 1713"/>
                  <a:gd name="T55" fmla="*/ 42 h 290"/>
                  <a:gd name="T56" fmla="*/ 9 w 1713"/>
                  <a:gd name="T57" fmla="*/ 25 h 290"/>
                  <a:gd name="T58" fmla="*/ 15 w 1713"/>
                  <a:gd name="T59" fmla="*/ 20 h 290"/>
                  <a:gd name="T60" fmla="*/ 15 w 1713"/>
                  <a:gd name="T61" fmla="*/ 15 h 290"/>
                  <a:gd name="T62" fmla="*/ 6 w 1713"/>
                  <a:gd name="T63" fmla="*/ 7 h 290"/>
                  <a:gd name="T64" fmla="*/ 0 w 1713"/>
                  <a:gd name="T65" fmla="*/ 3 h 290"/>
                  <a:gd name="T66" fmla="*/ 2 w 1713"/>
                  <a:gd name="T67" fmla="*/ 1 h 290"/>
                  <a:gd name="T68" fmla="*/ 9 w 1713"/>
                  <a:gd name="T69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713" h="290">
                    <a:moveTo>
                      <a:pt x="9" y="0"/>
                    </a:moveTo>
                    <a:lnTo>
                      <a:pt x="1567" y="0"/>
                    </a:lnTo>
                    <a:lnTo>
                      <a:pt x="1567" y="0"/>
                    </a:lnTo>
                    <a:lnTo>
                      <a:pt x="1583" y="1"/>
                    </a:lnTo>
                    <a:lnTo>
                      <a:pt x="1597" y="4"/>
                    </a:lnTo>
                    <a:lnTo>
                      <a:pt x="1611" y="7"/>
                    </a:lnTo>
                    <a:lnTo>
                      <a:pt x="1624" y="11"/>
                    </a:lnTo>
                    <a:lnTo>
                      <a:pt x="1636" y="18"/>
                    </a:lnTo>
                    <a:lnTo>
                      <a:pt x="1648" y="25"/>
                    </a:lnTo>
                    <a:lnTo>
                      <a:pt x="1659" y="34"/>
                    </a:lnTo>
                    <a:lnTo>
                      <a:pt x="1670" y="44"/>
                    </a:lnTo>
                    <a:lnTo>
                      <a:pt x="1679" y="54"/>
                    </a:lnTo>
                    <a:lnTo>
                      <a:pt x="1687" y="65"/>
                    </a:lnTo>
                    <a:lnTo>
                      <a:pt x="1694" y="76"/>
                    </a:lnTo>
                    <a:lnTo>
                      <a:pt x="1701" y="89"/>
                    </a:lnTo>
                    <a:lnTo>
                      <a:pt x="1706" y="103"/>
                    </a:lnTo>
                    <a:lnTo>
                      <a:pt x="1710" y="116"/>
                    </a:lnTo>
                    <a:lnTo>
                      <a:pt x="1711" y="130"/>
                    </a:lnTo>
                    <a:lnTo>
                      <a:pt x="1713" y="145"/>
                    </a:lnTo>
                    <a:lnTo>
                      <a:pt x="1713" y="145"/>
                    </a:lnTo>
                    <a:lnTo>
                      <a:pt x="1713" y="145"/>
                    </a:lnTo>
                    <a:lnTo>
                      <a:pt x="1711" y="160"/>
                    </a:lnTo>
                    <a:lnTo>
                      <a:pt x="1710" y="175"/>
                    </a:lnTo>
                    <a:lnTo>
                      <a:pt x="1706" y="188"/>
                    </a:lnTo>
                    <a:lnTo>
                      <a:pt x="1701" y="202"/>
                    </a:lnTo>
                    <a:lnTo>
                      <a:pt x="1694" y="215"/>
                    </a:lnTo>
                    <a:lnTo>
                      <a:pt x="1687" y="226"/>
                    </a:lnTo>
                    <a:lnTo>
                      <a:pt x="1679" y="237"/>
                    </a:lnTo>
                    <a:lnTo>
                      <a:pt x="1670" y="247"/>
                    </a:lnTo>
                    <a:lnTo>
                      <a:pt x="1659" y="257"/>
                    </a:lnTo>
                    <a:lnTo>
                      <a:pt x="1648" y="266"/>
                    </a:lnTo>
                    <a:lnTo>
                      <a:pt x="1636" y="273"/>
                    </a:lnTo>
                    <a:lnTo>
                      <a:pt x="1624" y="278"/>
                    </a:lnTo>
                    <a:lnTo>
                      <a:pt x="1611" y="284"/>
                    </a:lnTo>
                    <a:lnTo>
                      <a:pt x="1597" y="287"/>
                    </a:lnTo>
                    <a:lnTo>
                      <a:pt x="1583" y="290"/>
                    </a:lnTo>
                    <a:lnTo>
                      <a:pt x="1567" y="290"/>
                    </a:lnTo>
                    <a:lnTo>
                      <a:pt x="91" y="290"/>
                    </a:lnTo>
                    <a:lnTo>
                      <a:pt x="91" y="290"/>
                    </a:lnTo>
                    <a:lnTo>
                      <a:pt x="75" y="290"/>
                    </a:lnTo>
                    <a:lnTo>
                      <a:pt x="61" y="287"/>
                    </a:lnTo>
                    <a:lnTo>
                      <a:pt x="47" y="283"/>
                    </a:lnTo>
                    <a:lnTo>
                      <a:pt x="33" y="278"/>
                    </a:lnTo>
                    <a:lnTo>
                      <a:pt x="33" y="278"/>
                    </a:lnTo>
                    <a:lnTo>
                      <a:pt x="44" y="253"/>
                    </a:lnTo>
                    <a:lnTo>
                      <a:pt x="51" y="227"/>
                    </a:lnTo>
                    <a:lnTo>
                      <a:pt x="57" y="199"/>
                    </a:lnTo>
                    <a:lnTo>
                      <a:pt x="58" y="172"/>
                    </a:lnTo>
                    <a:lnTo>
                      <a:pt x="58" y="172"/>
                    </a:lnTo>
                    <a:lnTo>
                      <a:pt x="57" y="152"/>
                    </a:lnTo>
                    <a:lnTo>
                      <a:pt x="56" y="133"/>
                    </a:lnTo>
                    <a:lnTo>
                      <a:pt x="51" y="113"/>
                    </a:lnTo>
                    <a:lnTo>
                      <a:pt x="46" y="95"/>
                    </a:lnTo>
                    <a:lnTo>
                      <a:pt x="39" y="76"/>
                    </a:lnTo>
                    <a:lnTo>
                      <a:pt x="30" y="59"/>
                    </a:lnTo>
                    <a:lnTo>
                      <a:pt x="20" y="42"/>
                    </a:lnTo>
                    <a:lnTo>
                      <a:pt x="9" y="25"/>
                    </a:lnTo>
                    <a:lnTo>
                      <a:pt x="9" y="25"/>
                    </a:lnTo>
                    <a:lnTo>
                      <a:pt x="13" y="22"/>
                    </a:lnTo>
                    <a:lnTo>
                      <a:pt x="15" y="20"/>
                    </a:lnTo>
                    <a:lnTo>
                      <a:pt x="16" y="17"/>
                    </a:lnTo>
                    <a:lnTo>
                      <a:pt x="15" y="15"/>
                    </a:lnTo>
                    <a:lnTo>
                      <a:pt x="12" y="11"/>
                    </a:lnTo>
                    <a:lnTo>
                      <a:pt x="6" y="7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18" name="Freeform 27"/>
              <p:cNvSpPr>
                <a:spLocks/>
              </p:cNvSpPr>
              <p:nvPr/>
            </p:nvSpPr>
            <p:spPr bwMode="auto">
              <a:xfrm>
                <a:off x="2826" y="2454"/>
                <a:ext cx="1713" cy="290"/>
              </a:xfrm>
              <a:custGeom>
                <a:avLst/>
                <a:gdLst>
                  <a:gd name="T0" fmla="*/ 1567 w 1713"/>
                  <a:gd name="T1" fmla="*/ 0 h 289"/>
                  <a:gd name="T2" fmla="*/ 1583 w 1713"/>
                  <a:gd name="T3" fmla="*/ 0 h 289"/>
                  <a:gd name="T4" fmla="*/ 1611 w 1713"/>
                  <a:gd name="T5" fmla="*/ 6 h 289"/>
                  <a:gd name="T6" fmla="*/ 1636 w 1713"/>
                  <a:gd name="T7" fmla="*/ 17 h 289"/>
                  <a:gd name="T8" fmla="*/ 1659 w 1713"/>
                  <a:gd name="T9" fmla="*/ 33 h 289"/>
                  <a:gd name="T10" fmla="*/ 1679 w 1713"/>
                  <a:gd name="T11" fmla="*/ 53 h 289"/>
                  <a:gd name="T12" fmla="*/ 1694 w 1713"/>
                  <a:gd name="T13" fmla="*/ 75 h 289"/>
                  <a:gd name="T14" fmla="*/ 1706 w 1713"/>
                  <a:gd name="T15" fmla="*/ 102 h 289"/>
                  <a:gd name="T16" fmla="*/ 1711 w 1713"/>
                  <a:gd name="T17" fmla="*/ 130 h 289"/>
                  <a:gd name="T18" fmla="*/ 1713 w 1713"/>
                  <a:gd name="T19" fmla="*/ 145 h 289"/>
                  <a:gd name="T20" fmla="*/ 1711 w 1713"/>
                  <a:gd name="T21" fmla="*/ 160 h 289"/>
                  <a:gd name="T22" fmla="*/ 1706 w 1713"/>
                  <a:gd name="T23" fmla="*/ 188 h 289"/>
                  <a:gd name="T24" fmla="*/ 1694 w 1713"/>
                  <a:gd name="T25" fmla="*/ 214 h 289"/>
                  <a:gd name="T26" fmla="*/ 1679 w 1713"/>
                  <a:gd name="T27" fmla="*/ 236 h 289"/>
                  <a:gd name="T28" fmla="*/ 1659 w 1713"/>
                  <a:gd name="T29" fmla="*/ 256 h 289"/>
                  <a:gd name="T30" fmla="*/ 1636 w 1713"/>
                  <a:gd name="T31" fmla="*/ 272 h 289"/>
                  <a:gd name="T32" fmla="*/ 1611 w 1713"/>
                  <a:gd name="T33" fmla="*/ 283 h 289"/>
                  <a:gd name="T34" fmla="*/ 1583 w 1713"/>
                  <a:gd name="T35" fmla="*/ 289 h 289"/>
                  <a:gd name="T36" fmla="*/ 91 w 1713"/>
                  <a:gd name="T37" fmla="*/ 289 h 289"/>
                  <a:gd name="T38" fmla="*/ 75 w 1713"/>
                  <a:gd name="T39" fmla="*/ 289 h 289"/>
                  <a:gd name="T40" fmla="*/ 47 w 1713"/>
                  <a:gd name="T41" fmla="*/ 283 h 289"/>
                  <a:gd name="T42" fmla="*/ 33 w 1713"/>
                  <a:gd name="T43" fmla="*/ 277 h 289"/>
                  <a:gd name="T44" fmla="*/ 51 w 1713"/>
                  <a:gd name="T45" fmla="*/ 227 h 289"/>
                  <a:gd name="T46" fmla="*/ 58 w 1713"/>
                  <a:gd name="T47" fmla="*/ 171 h 289"/>
                  <a:gd name="T48" fmla="*/ 57 w 1713"/>
                  <a:gd name="T49" fmla="*/ 152 h 289"/>
                  <a:gd name="T50" fmla="*/ 51 w 1713"/>
                  <a:gd name="T51" fmla="*/ 112 h 289"/>
                  <a:gd name="T52" fmla="*/ 39 w 1713"/>
                  <a:gd name="T53" fmla="*/ 75 h 289"/>
                  <a:gd name="T54" fmla="*/ 20 w 1713"/>
                  <a:gd name="T55" fmla="*/ 41 h 289"/>
                  <a:gd name="T56" fmla="*/ 9 w 1713"/>
                  <a:gd name="T57" fmla="*/ 24 h 289"/>
                  <a:gd name="T58" fmla="*/ 15 w 1713"/>
                  <a:gd name="T59" fmla="*/ 19 h 289"/>
                  <a:gd name="T60" fmla="*/ 15 w 1713"/>
                  <a:gd name="T61" fmla="*/ 14 h 289"/>
                  <a:gd name="T62" fmla="*/ 6 w 1713"/>
                  <a:gd name="T63" fmla="*/ 6 h 289"/>
                  <a:gd name="T64" fmla="*/ 0 w 1713"/>
                  <a:gd name="T65" fmla="*/ 2 h 289"/>
                  <a:gd name="T66" fmla="*/ 2 w 1713"/>
                  <a:gd name="T67" fmla="*/ 0 h 289"/>
                  <a:gd name="T68" fmla="*/ 9 w 1713"/>
                  <a:gd name="T6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713" h="289">
                    <a:moveTo>
                      <a:pt x="9" y="0"/>
                    </a:moveTo>
                    <a:lnTo>
                      <a:pt x="1567" y="0"/>
                    </a:lnTo>
                    <a:lnTo>
                      <a:pt x="1567" y="0"/>
                    </a:lnTo>
                    <a:lnTo>
                      <a:pt x="1583" y="0"/>
                    </a:lnTo>
                    <a:lnTo>
                      <a:pt x="1597" y="3"/>
                    </a:lnTo>
                    <a:lnTo>
                      <a:pt x="1611" y="6"/>
                    </a:lnTo>
                    <a:lnTo>
                      <a:pt x="1624" y="12"/>
                    </a:lnTo>
                    <a:lnTo>
                      <a:pt x="1636" y="17"/>
                    </a:lnTo>
                    <a:lnTo>
                      <a:pt x="1648" y="24"/>
                    </a:lnTo>
                    <a:lnTo>
                      <a:pt x="1659" y="33"/>
                    </a:lnTo>
                    <a:lnTo>
                      <a:pt x="1670" y="43"/>
                    </a:lnTo>
                    <a:lnTo>
                      <a:pt x="1679" y="53"/>
                    </a:lnTo>
                    <a:lnTo>
                      <a:pt x="1687" y="64"/>
                    </a:lnTo>
                    <a:lnTo>
                      <a:pt x="1694" y="75"/>
                    </a:lnTo>
                    <a:lnTo>
                      <a:pt x="1701" y="88"/>
                    </a:lnTo>
                    <a:lnTo>
                      <a:pt x="1706" y="102"/>
                    </a:lnTo>
                    <a:lnTo>
                      <a:pt x="1710" y="116"/>
                    </a:lnTo>
                    <a:lnTo>
                      <a:pt x="1711" y="130"/>
                    </a:lnTo>
                    <a:lnTo>
                      <a:pt x="1713" y="145"/>
                    </a:lnTo>
                    <a:lnTo>
                      <a:pt x="1713" y="145"/>
                    </a:lnTo>
                    <a:lnTo>
                      <a:pt x="1713" y="145"/>
                    </a:lnTo>
                    <a:lnTo>
                      <a:pt x="1711" y="160"/>
                    </a:lnTo>
                    <a:lnTo>
                      <a:pt x="1710" y="174"/>
                    </a:lnTo>
                    <a:lnTo>
                      <a:pt x="1706" y="188"/>
                    </a:lnTo>
                    <a:lnTo>
                      <a:pt x="1701" y="201"/>
                    </a:lnTo>
                    <a:lnTo>
                      <a:pt x="1694" y="214"/>
                    </a:lnTo>
                    <a:lnTo>
                      <a:pt x="1687" y="225"/>
                    </a:lnTo>
                    <a:lnTo>
                      <a:pt x="1679" y="236"/>
                    </a:lnTo>
                    <a:lnTo>
                      <a:pt x="1670" y="246"/>
                    </a:lnTo>
                    <a:lnTo>
                      <a:pt x="1659" y="256"/>
                    </a:lnTo>
                    <a:lnTo>
                      <a:pt x="1648" y="265"/>
                    </a:lnTo>
                    <a:lnTo>
                      <a:pt x="1636" y="272"/>
                    </a:lnTo>
                    <a:lnTo>
                      <a:pt x="1624" y="277"/>
                    </a:lnTo>
                    <a:lnTo>
                      <a:pt x="1611" y="283"/>
                    </a:lnTo>
                    <a:lnTo>
                      <a:pt x="1597" y="286"/>
                    </a:lnTo>
                    <a:lnTo>
                      <a:pt x="1583" y="289"/>
                    </a:lnTo>
                    <a:lnTo>
                      <a:pt x="1567" y="289"/>
                    </a:lnTo>
                    <a:lnTo>
                      <a:pt x="91" y="289"/>
                    </a:lnTo>
                    <a:lnTo>
                      <a:pt x="91" y="289"/>
                    </a:lnTo>
                    <a:lnTo>
                      <a:pt x="75" y="289"/>
                    </a:lnTo>
                    <a:lnTo>
                      <a:pt x="61" y="286"/>
                    </a:lnTo>
                    <a:lnTo>
                      <a:pt x="47" y="283"/>
                    </a:lnTo>
                    <a:lnTo>
                      <a:pt x="33" y="277"/>
                    </a:lnTo>
                    <a:lnTo>
                      <a:pt x="33" y="277"/>
                    </a:lnTo>
                    <a:lnTo>
                      <a:pt x="44" y="252"/>
                    </a:lnTo>
                    <a:lnTo>
                      <a:pt x="51" y="227"/>
                    </a:lnTo>
                    <a:lnTo>
                      <a:pt x="57" y="200"/>
                    </a:lnTo>
                    <a:lnTo>
                      <a:pt x="58" y="171"/>
                    </a:lnTo>
                    <a:lnTo>
                      <a:pt x="58" y="171"/>
                    </a:lnTo>
                    <a:lnTo>
                      <a:pt x="57" y="152"/>
                    </a:lnTo>
                    <a:lnTo>
                      <a:pt x="56" y="132"/>
                    </a:lnTo>
                    <a:lnTo>
                      <a:pt x="51" y="112"/>
                    </a:lnTo>
                    <a:lnTo>
                      <a:pt x="46" y="94"/>
                    </a:lnTo>
                    <a:lnTo>
                      <a:pt x="39" y="75"/>
                    </a:lnTo>
                    <a:lnTo>
                      <a:pt x="30" y="58"/>
                    </a:lnTo>
                    <a:lnTo>
                      <a:pt x="20" y="41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3" y="22"/>
                    </a:lnTo>
                    <a:lnTo>
                      <a:pt x="15" y="19"/>
                    </a:lnTo>
                    <a:lnTo>
                      <a:pt x="16" y="17"/>
                    </a:lnTo>
                    <a:lnTo>
                      <a:pt x="15" y="14"/>
                    </a:lnTo>
                    <a:lnTo>
                      <a:pt x="12" y="10"/>
                    </a:lnTo>
                    <a:lnTo>
                      <a:pt x="6" y="6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auto">
              <a:xfrm>
                <a:off x="2826" y="1395"/>
                <a:ext cx="1713" cy="290"/>
              </a:xfrm>
              <a:custGeom>
                <a:avLst/>
                <a:gdLst>
                  <a:gd name="T0" fmla="*/ 1567 w 1713"/>
                  <a:gd name="T1" fmla="*/ 0 h 290"/>
                  <a:gd name="T2" fmla="*/ 1583 w 1713"/>
                  <a:gd name="T3" fmla="*/ 2 h 290"/>
                  <a:gd name="T4" fmla="*/ 1611 w 1713"/>
                  <a:gd name="T5" fmla="*/ 7 h 290"/>
                  <a:gd name="T6" fmla="*/ 1636 w 1713"/>
                  <a:gd name="T7" fmla="*/ 19 h 290"/>
                  <a:gd name="T8" fmla="*/ 1659 w 1713"/>
                  <a:gd name="T9" fmla="*/ 34 h 290"/>
                  <a:gd name="T10" fmla="*/ 1679 w 1713"/>
                  <a:gd name="T11" fmla="*/ 53 h 290"/>
                  <a:gd name="T12" fmla="*/ 1694 w 1713"/>
                  <a:gd name="T13" fmla="*/ 77 h 290"/>
                  <a:gd name="T14" fmla="*/ 1706 w 1713"/>
                  <a:gd name="T15" fmla="*/ 102 h 290"/>
                  <a:gd name="T16" fmla="*/ 1711 w 1713"/>
                  <a:gd name="T17" fmla="*/ 130 h 290"/>
                  <a:gd name="T18" fmla="*/ 1713 w 1713"/>
                  <a:gd name="T19" fmla="*/ 146 h 290"/>
                  <a:gd name="T20" fmla="*/ 1711 w 1713"/>
                  <a:gd name="T21" fmla="*/ 160 h 290"/>
                  <a:gd name="T22" fmla="*/ 1706 w 1713"/>
                  <a:gd name="T23" fmla="*/ 188 h 290"/>
                  <a:gd name="T24" fmla="*/ 1694 w 1713"/>
                  <a:gd name="T25" fmla="*/ 214 h 290"/>
                  <a:gd name="T26" fmla="*/ 1679 w 1713"/>
                  <a:gd name="T27" fmla="*/ 238 h 290"/>
                  <a:gd name="T28" fmla="*/ 1659 w 1713"/>
                  <a:gd name="T29" fmla="*/ 256 h 290"/>
                  <a:gd name="T30" fmla="*/ 1636 w 1713"/>
                  <a:gd name="T31" fmla="*/ 272 h 290"/>
                  <a:gd name="T32" fmla="*/ 1611 w 1713"/>
                  <a:gd name="T33" fmla="*/ 283 h 290"/>
                  <a:gd name="T34" fmla="*/ 1583 w 1713"/>
                  <a:gd name="T35" fmla="*/ 289 h 290"/>
                  <a:gd name="T36" fmla="*/ 91 w 1713"/>
                  <a:gd name="T37" fmla="*/ 290 h 290"/>
                  <a:gd name="T38" fmla="*/ 75 w 1713"/>
                  <a:gd name="T39" fmla="*/ 289 h 290"/>
                  <a:gd name="T40" fmla="*/ 47 w 1713"/>
                  <a:gd name="T41" fmla="*/ 283 h 290"/>
                  <a:gd name="T42" fmla="*/ 33 w 1713"/>
                  <a:gd name="T43" fmla="*/ 279 h 290"/>
                  <a:gd name="T44" fmla="*/ 51 w 1713"/>
                  <a:gd name="T45" fmla="*/ 227 h 290"/>
                  <a:gd name="T46" fmla="*/ 58 w 1713"/>
                  <a:gd name="T47" fmla="*/ 171 h 290"/>
                  <a:gd name="T48" fmla="*/ 57 w 1713"/>
                  <a:gd name="T49" fmla="*/ 152 h 290"/>
                  <a:gd name="T50" fmla="*/ 51 w 1713"/>
                  <a:gd name="T51" fmla="*/ 113 h 290"/>
                  <a:gd name="T52" fmla="*/ 39 w 1713"/>
                  <a:gd name="T53" fmla="*/ 77 h 290"/>
                  <a:gd name="T54" fmla="*/ 20 w 1713"/>
                  <a:gd name="T55" fmla="*/ 41 h 290"/>
                  <a:gd name="T56" fmla="*/ 9 w 1713"/>
                  <a:gd name="T57" fmla="*/ 26 h 290"/>
                  <a:gd name="T58" fmla="*/ 15 w 1713"/>
                  <a:gd name="T59" fmla="*/ 20 h 290"/>
                  <a:gd name="T60" fmla="*/ 15 w 1713"/>
                  <a:gd name="T61" fmla="*/ 15 h 290"/>
                  <a:gd name="T62" fmla="*/ 6 w 1713"/>
                  <a:gd name="T63" fmla="*/ 7 h 290"/>
                  <a:gd name="T64" fmla="*/ 0 w 1713"/>
                  <a:gd name="T65" fmla="*/ 2 h 290"/>
                  <a:gd name="T66" fmla="*/ 2 w 1713"/>
                  <a:gd name="T67" fmla="*/ 0 h 290"/>
                  <a:gd name="T68" fmla="*/ 9 w 1713"/>
                  <a:gd name="T69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713" h="290">
                    <a:moveTo>
                      <a:pt x="9" y="0"/>
                    </a:moveTo>
                    <a:lnTo>
                      <a:pt x="1567" y="0"/>
                    </a:lnTo>
                    <a:lnTo>
                      <a:pt x="1567" y="0"/>
                    </a:lnTo>
                    <a:lnTo>
                      <a:pt x="1583" y="2"/>
                    </a:lnTo>
                    <a:lnTo>
                      <a:pt x="1597" y="3"/>
                    </a:lnTo>
                    <a:lnTo>
                      <a:pt x="1611" y="7"/>
                    </a:lnTo>
                    <a:lnTo>
                      <a:pt x="1624" y="12"/>
                    </a:lnTo>
                    <a:lnTo>
                      <a:pt x="1636" y="19"/>
                    </a:lnTo>
                    <a:lnTo>
                      <a:pt x="1648" y="26"/>
                    </a:lnTo>
                    <a:lnTo>
                      <a:pt x="1659" y="34"/>
                    </a:lnTo>
                    <a:lnTo>
                      <a:pt x="1670" y="43"/>
                    </a:lnTo>
                    <a:lnTo>
                      <a:pt x="1679" y="53"/>
                    </a:lnTo>
                    <a:lnTo>
                      <a:pt x="1687" y="64"/>
                    </a:lnTo>
                    <a:lnTo>
                      <a:pt x="1694" y="77"/>
                    </a:lnTo>
                    <a:lnTo>
                      <a:pt x="1701" y="89"/>
                    </a:lnTo>
                    <a:lnTo>
                      <a:pt x="1706" y="102"/>
                    </a:lnTo>
                    <a:lnTo>
                      <a:pt x="1710" y="116"/>
                    </a:lnTo>
                    <a:lnTo>
                      <a:pt x="1711" y="130"/>
                    </a:lnTo>
                    <a:lnTo>
                      <a:pt x="1713" y="146"/>
                    </a:lnTo>
                    <a:lnTo>
                      <a:pt x="1713" y="146"/>
                    </a:lnTo>
                    <a:lnTo>
                      <a:pt x="1713" y="146"/>
                    </a:lnTo>
                    <a:lnTo>
                      <a:pt x="1711" y="160"/>
                    </a:lnTo>
                    <a:lnTo>
                      <a:pt x="1710" y="174"/>
                    </a:lnTo>
                    <a:lnTo>
                      <a:pt x="1706" y="188"/>
                    </a:lnTo>
                    <a:lnTo>
                      <a:pt x="1701" y="201"/>
                    </a:lnTo>
                    <a:lnTo>
                      <a:pt x="1694" y="214"/>
                    </a:lnTo>
                    <a:lnTo>
                      <a:pt x="1687" y="227"/>
                    </a:lnTo>
                    <a:lnTo>
                      <a:pt x="1679" y="238"/>
                    </a:lnTo>
                    <a:lnTo>
                      <a:pt x="1670" y="248"/>
                    </a:lnTo>
                    <a:lnTo>
                      <a:pt x="1659" y="256"/>
                    </a:lnTo>
                    <a:lnTo>
                      <a:pt x="1648" y="265"/>
                    </a:lnTo>
                    <a:lnTo>
                      <a:pt x="1636" y="272"/>
                    </a:lnTo>
                    <a:lnTo>
                      <a:pt x="1624" y="279"/>
                    </a:lnTo>
                    <a:lnTo>
                      <a:pt x="1611" y="283"/>
                    </a:lnTo>
                    <a:lnTo>
                      <a:pt x="1597" y="287"/>
                    </a:lnTo>
                    <a:lnTo>
                      <a:pt x="1583" y="289"/>
                    </a:lnTo>
                    <a:lnTo>
                      <a:pt x="1567" y="290"/>
                    </a:lnTo>
                    <a:lnTo>
                      <a:pt x="91" y="290"/>
                    </a:lnTo>
                    <a:lnTo>
                      <a:pt x="91" y="290"/>
                    </a:lnTo>
                    <a:lnTo>
                      <a:pt x="75" y="289"/>
                    </a:lnTo>
                    <a:lnTo>
                      <a:pt x="61" y="287"/>
                    </a:lnTo>
                    <a:lnTo>
                      <a:pt x="47" y="283"/>
                    </a:lnTo>
                    <a:lnTo>
                      <a:pt x="33" y="279"/>
                    </a:lnTo>
                    <a:lnTo>
                      <a:pt x="33" y="279"/>
                    </a:lnTo>
                    <a:lnTo>
                      <a:pt x="44" y="253"/>
                    </a:lnTo>
                    <a:lnTo>
                      <a:pt x="51" y="227"/>
                    </a:lnTo>
                    <a:lnTo>
                      <a:pt x="57" y="200"/>
                    </a:lnTo>
                    <a:lnTo>
                      <a:pt x="58" y="171"/>
                    </a:lnTo>
                    <a:lnTo>
                      <a:pt x="58" y="171"/>
                    </a:lnTo>
                    <a:lnTo>
                      <a:pt x="57" y="152"/>
                    </a:lnTo>
                    <a:lnTo>
                      <a:pt x="56" y="132"/>
                    </a:lnTo>
                    <a:lnTo>
                      <a:pt x="51" y="113"/>
                    </a:lnTo>
                    <a:lnTo>
                      <a:pt x="46" y="95"/>
                    </a:lnTo>
                    <a:lnTo>
                      <a:pt x="39" y="77"/>
                    </a:lnTo>
                    <a:lnTo>
                      <a:pt x="30" y="58"/>
                    </a:lnTo>
                    <a:lnTo>
                      <a:pt x="20" y="41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13" y="23"/>
                    </a:lnTo>
                    <a:lnTo>
                      <a:pt x="15" y="20"/>
                    </a:lnTo>
                    <a:lnTo>
                      <a:pt x="16" y="17"/>
                    </a:lnTo>
                    <a:lnTo>
                      <a:pt x="15" y="15"/>
                    </a:lnTo>
                    <a:lnTo>
                      <a:pt x="12" y="10"/>
                    </a:lnTo>
                    <a:lnTo>
                      <a:pt x="6" y="7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Freeform 25"/>
              <p:cNvSpPr>
                <a:spLocks/>
              </p:cNvSpPr>
              <p:nvPr/>
            </p:nvSpPr>
            <p:spPr bwMode="auto">
              <a:xfrm>
                <a:off x="2826" y="336"/>
                <a:ext cx="1713" cy="290"/>
              </a:xfrm>
              <a:custGeom>
                <a:avLst/>
                <a:gdLst>
                  <a:gd name="T0" fmla="*/ 1567 w 1713"/>
                  <a:gd name="T1" fmla="*/ 0 h 290"/>
                  <a:gd name="T2" fmla="*/ 1583 w 1713"/>
                  <a:gd name="T3" fmla="*/ 2 h 290"/>
                  <a:gd name="T4" fmla="*/ 1611 w 1713"/>
                  <a:gd name="T5" fmla="*/ 8 h 290"/>
                  <a:gd name="T6" fmla="*/ 1636 w 1713"/>
                  <a:gd name="T7" fmla="*/ 19 h 290"/>
                  <a:gd name="T8" fmla="*/ 1659 w 1713"/>
                  <a:gd name="T9" fmla="*/ 34 h 290"/>
                  <a:gd name="T10" fmla="*/ 1679 w 1713"/>
                  <a:gd name="T11" fmla="*/ 54 h 290"/>
                  <a:gd name="T12" fmla="*/ 1694 w 1713"/>
                  <a:gd name="T13" fmla="*/ 77 h 290"/>
                  <a:gd name="T14" fmla="*/ 1706 w 1713"/>
                  <a:gd name="T15" fmla="*/ 102 h 290"/>
                  <a:gd name="T16" fmla="*/ 1711 w 1713"/>
                  <a:gd name="T17" fmla="*/ 131 h 290"/>
                  <a:gd name="T18" fmla="*/ 1713 w 1713"/>
                  <a:gd name="T19" fmla="*/ 146 h 290"/>
                  <a:gd name="T20" fmla="*/ 1711 w 1713"/>
                  <a:gd name="T21" fmla="*/ 160 h 290"/>
                  <a:gd name="T22" fmla="*/ 1706 w 1713"/>
                  <a:gd name="T23" fmla="*/ 189 h 290"/>
                  <a:gd name="T24" fmla="*/ 1694 w 1713"/>
                  <a:gd name="T25" fmla="*/ 214 h 290"/>
                  <a:gd name="T26" fmla="*/ 1679 w 1713"/>
                  <a:gd name="T27" fmla="*/ 238 h 290"/>
                  <a:gd name="T28" fmla="*/ 1659 w 1713"/>
                  <a:gd name="T29" fmla="*/ 258 h 290"/>
                  <a:gd name="T30" fmla="*/ 1636 w 1713"/>
                  <a:gd name="T31" fmla="*/ 273 h 290"/>
                  <a:gd name="T32" fmla="*/ 1611 w 1713"/>
                  <a:gd name="T33" fmla="*/ 283 h 290"/>
                  <a:gd name="T34" fmla="*/ 1583 w 1713"/>
                  <a:gd name="T35" fmla="*/ 290 h 290"/>
                  <a:gd name="T36" fmla="*/ 91 w 1713"/>
                  <a:gd name="T37" fmla="*/ 290 h 290"/>
                  <a:gd name="T38" fmla="*/ 75 w 1713"/>
                  <a:gd name="T39" fmla="*/ 290 h 290"/>
                  <a:gd name="T40" fmla="*/ 47 w 1713"/>
                  <a:gd name="T41" fmla="*/ 283 h 290"/>
                  <a:gd name="T42" fmla="*/ 33 w 1713"/>
                  <a:gd name="T43" fmla="*/ 279 h 290"/>
                  <a:gd name="T44" fmla="*/ 51 w 1713"/>
                  <a:gd name="T45" fmla="*/ 228 h 290"/>
                  <a:gd name="T46" fmla="*/ 58 w 1713"/>
                  <a:gd name="T47" fmla="*/ 173 h 290"/>
                  <a:gd name="T48" fmla="*/ 57 w 1713"/>
                  <a:gd name="T49" fmla="*/ 152 h 290"/>
                  <a:gd name="T50" fmla="*/ 51 w 1713"/>
                  <a:gd name="T51" fmla="*/ 114 h 290"/>
                  <a:gd name="T52" fmla="*/ 39 w 1713"/>
                  <a:gd name="T53" fmla="*/ 77 h 290"/>
                  <a:gd name="T54" fmla="*/ 20 w 1713"/>
                  <a:gd name="T55" fmla="*/ 43 h 290"/>
                  <a:gd name="T56" fmla="*/ 9 w 1713"/>
                  <a:gd name="T57" fmla="*/ 26 h 290"/>
                  <a:gd name="T58" fmla="*/ 15 w 1713"/>
                  <a:gd name="T59" fmla="*/ 20 h 290"/>
                  <a:gd name="T60" fmla="*/ 15 w 1713"/>
                  <a:gd name="T61" fmla="*/ 16 h 290"/>
                  <a:gd name="T62" fmla="*/ 6 w 1713"/>
                  <a:gd name="T63" fmla="*/ 8 h 290"/>
                  <a:gd name="T64" fmla="*/ 0 w 1713"/>
                  <a:gd name="T65" fmla="*/ 3 h 290"/>
                  <a:gd name="T66" fmla="*/ 2 w 1713"/>
                  <a:gd name="T67" fmla="*/ 2 h 290"/>
                  <a:gd name="T68" fmla="*/ 9 w 1713"/>
                  <a:gd name="T69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713" h="290">
                    <a:moveTo>
                      <a:pt x="9" y="0"/>
                    </a:moveTo>
                    <a:lnTo>
                      <a:pt x="1567" y="0"/>
                    </a:lnTo>
                    <a:lnTo>
                      <a:pt x="1567" y="0"/>
                    </a:lnTo>
                    <a:lnTo>
                      <a:pt x="1583" y="2"/>
                    </a:lnTo>
                    <a:lnTo>
                      <a:pt x="1597" y="3"/>
                    </a:lnTo>
                    <a:lnTo>
                      <a:pt x="1611" y="8"/>
                    </a:lnTo>
                    <a:lnTo>
                      <a:pt x="1624" y="12"/>
                    </a:lnTo>
                    <a:lnTo>
                      <a:pt x="1636" y="19"/>
                    </a:lnTo>
                    <a:lnTo>
                      <a:pt x="1648" y="26"/>
                    </a:lnTo>
                    <a:lnTo>
                      <a:pt x="1659" y="34"/>
                    </a:lnTo>
                    <a:lnTo>
                      <a:pt x="1670" y="43"/>
                    </a:lnTo>
                    <a:lnTo>
                      <a:pt x="1679" y="54"/>
                    </a:lnTo>
                    <a:lnTo>
                      <a:pt x="1687" y="66"/>
                    </a:lnTo>
                    <a:lnTo>
                      <a:pt x="1694" y="77"/>
                    </a:lnTo>
                    <a:lnTo>
                      <a:pt x="1701" y="90"/>
                    </a:lnTo>
                    <a:lnTo>
                      <a:pt x="1706" y="102"/>
                    </a:lnTo>
                    <a:lnTo>
                      <a:pt x="1710" y="116"/>
                    </a:lnTo>
                    <a:lnTo>
                      <a:pt x="1711" y="131"/>
                    </a:lnTo>
                    <a:lnTo>
                      <a:pt x="1713" y="146"/>
                    </a:lnTo>
                    <a:lnTo>
                      <a:pt x="1713" y="146"/>
                    </a:lnTo>
                    <a:lnTo>
                      <a:pt x="1713" y="146"/>
                    </a:lnTo>
                    <a:lnTo>
                      <a:pt x="1711" y="160"/>
                    </a:lnTo>
                    <a:lnTo>
                      <a:pt x="1710" y="174"/>
                    </a:lnTo>
                    <a:lnTo>
                      <a:pt x="1706" y="189"/>
                    </a:lnTo>
                    <a:lnTo>
                      <a:pt x="1701" y="201"/>
                    </a:lnTo>
                    <a:lnTo>
                      <a:pt x="1694" y="214"/>
                    </a:lnTo>
                    <a:lnTo>
                      <a:pt x="1687" y="227"/>
                    </a:lnTo>
                    <a:lnTo>
                      <a:pt x="1679" y="238"/>
                    </a:lnTo>
                    <a:lnTo>
                      <a:pt x="1670" y="248"/>
                    </a:lnTo>
                    <a:lnTo>
                      <a:pt x="1659" y="258"/>
                    </a:lnTo>
                    <a:lnTo>
                      <a:pt x="1648" y="266"/>
                    </a:lnTo>
                    <a:lnTo>
                      <a:pt x="1636" y="273"/>
                    </a:lnTo>
                    <a:lnTo>
                      <a:pt x="1624" y="279"/>
                    </a:lnTo>
                    <a:lnTo>
                      <a:pt x="1611" y="283"/>
                    </a:lnTo>
                    <a:lnTo>
                      <a:pt x="1597" y="287"/>
                    </a:lnTo>
                    <a:lnTo>
                      <a:pt x="1583" y="290"/>
                    </a:lnTo>
                    <a:lnTo>
                      <a:pt x="1567" y="290"/>
                    </a:lnTo>
                    <a:lnTo>
                      <a:pt x="91" y="290"/>
                    </a:lnTo>
                    <a:lnTo>
                      <a:pt x="91" y="290"/>
                    </a:lnTo>
                    <a:lnTo>
                      <a:pt x="75" y="290"/>
                    </a:lnTo>
                    <a:lnTo>
                      <a:pt x="61" y="287"/>
                    </a:lnTo>
                    <a:lnTo>
                      <a:pt x="47" y="283"/>
                    </a:lnTo>
                    <a:lnTo>
                      <a:pt x="33" y="279"/>
                    </a:lnTo>
                    <a:lnTo>
                      <a:pt x="33" y="279"/>
                    </a:lnTo>
                    <a:lnTo>
                      <a:pt x="44" y="254"/>
                    </a:lnTo>
                    <a:lnTo>
                      <a:pt x="51" y="228"/>
                    </a:lnTo>
                    <a:lnTo>
                      <a:pt x="57" y="200"/>
                    </a:lnTo>
                    <a:lnTo>
                      <a:pt x="58" y="173"/>
                    </a:lnTo>
                    <a:lnTo>
                      <a:pt x="58" y="173"/>
                    </a:lnTo>
                    <a:lnTo>
                      <a:pt x="57" y="152"/>
                    </a:lnTo>
                    <a:lnTo>
                      <a:pt x="56" y="133"/>
                    </a:lnTo>
                    <a:lnTo>
                      <a:pt x="51" y="114"/>
                    </a:lnTo>
                    <a:lnTo>
                      <a:pt x="46" y="95"/>
                    </a:lnTo>
                    <a:lnTo>
                      <a:pt x="39" y="77"/>
                    </a:lnTo>
                    <a:lnTo>
                      <a:pt x="30" y="60"/>
                    </a:lnTo>
                    <a:lnTo>
                      <a:pt x="20" y="43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13" y="23"/>
                    </a:lnTo>
                    <a:lnTo>
                      <a:pt x="15" y="20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2" y="12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684" y="0"/>
                <a:ext cx="3368" cy="47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3" name="Freeform 6"/>
              <p:cNvSpPr>
                <a:spLocks/>
              </p:cNvSpPr>
              <p:nvPr/>
            </p:nvSpPr>
            <p:spPr bwMode="auto">
              <a:xfrm>
                <a:off x="2326" y="2320"/>
                <a:ext cx="618" cy="616"/>
              </a:xfrm>
              <a:custGeom>
                <a:avLst/>
                <a:gdLst>
                  <a:gd name="T0" fmla="*/ 512 w 618"/>
                  <a:gd name="T1" fmla="*/ 541 h 616"/>
                  <a:gd name="T2" fmla="*/ 554 w 618"/>
                  <a:gd name="T3" fmla="*/ 496 h 616"/>
                  <a:gd name="T4" fmla="*/ 587 w 618"/>
                  <a:gd name="T5" fmla="*/ 444 h 616"/>
                  <a:gd name="T6" fmla="*/ 607 w 618"/>
                  <a:gd name="T7" fmla="*/ 389 h 616"/>
                  <a:gd name="T8" fmla="*/ 616 w 618"/>
                  <a:gd name="T9" fmla="*/ 329 h 616"/>
                  <a:gd name="T10" fmla="*/ 615 w 618"/>
                  <a:gd name="T11" fmla="*/ 270 h 616"/>
                  <a:gd name="T12" fmla="*/ 602 w 618"/>
                  <a:gd name="T13" fmla="*/ 212 h 616"/>
                  <a:gd name="T14" fmla="*/ 578 w 618"/>
                  <a:gd name="T15" fmla="*/ 157 h 616"/>
                  <a:gd name="T16" fmla="*/ 541 w 618"/>
                  <a:gd name="T17" fmla="*/ 106 h 616"/>
                  <a:gd name="T18" fmla="*/ 520 w 618"/>
                  <a:gd name="T19" fmla="*/ 83 h 616"/>
                  <a:gd name="T20" fmla="*/ 471 w 618"/>
                  <a:gd name="T21" fmla="*/ 47 h 616"/>
                  <a:gd name="T22" fmla="*/ 417 w 618"/>
                  <a:gd name="T23" fmla="*/ 20 h 616"/>
                  <a:gd name="T24" fmla="*/ 359 w 618"/>
                  <a:gd name="T25" fmla="*/ 4 h 616"/>
                  <a:gd name="T26" fmla="*/ 301 w 618"/>
                  <a:gd name="T27" fmla="*/ 0 h 616"/>
                  <a:gd name="T28" fmla="*/ 242 w 618"/>
                  <a:gd name="T29" fmla="*/ 7 h 616"/>
                  <a:gd name="T30" fmla="*/ 185 w 618"/>
                  <a:gd name="T31" fmla="*/ 27 h 616"/>
                  <a:gd name="T32" fmla="*/ 131 w 618"/>
                  <a:gd name="T33" fmla="*/ 57 h 616"/>
                  <a:gd name="T34" fmla="*/ 106 w 618"/>
                  <a:gd name="T35" fmla="*/ 76 h 616"/>
                  <a:gd name="T36" fmla="*/ 82 w 618"/>
                  <a:gd name="T37" fmla="*/ 100 h 616"/>
                  <a:gd name="T38" fmla="*/ 59 w 618"/>
                  <a:gd name="T39" fmla="*/ 126 h 616"/>
                  <a:gd name="T40" fmla="*/ 42 w 618"/>
                  <a:gd name="T41" fmla="*/ 154 h 616"/>
                  <a:gd name="T42" fmla="*/ 27 w 618"/>
                  <a:gd name="T43" fmla="*/ 184 h 616"/>
                  <a:gd name="T44" fmla="*/ 15 w 618"/>
                  <a:gd name="T45" fmla="*/ 215 h 616"/>
                  <a:gd name="T46" fmla="*/ 7 w 618"/>
                  <a:gd name="T47" fmla="*/ 246 h 616"/>
                  <a:gd name="T48" fmla="*/ 1 w 618"/>
                  <a:gd name="T49" fmla="*/ 279 h 616"/>
                  <a:gd name="T50" fmla="*/ 0 w 618"/>
                  <a:gd name="T51" fmla="*/ 311 h 616"/>
                  <a:gd name="T52" fmla="*/ 88 w 618"/>
                  <a:gd name="T53" fmla="*/ 311 h 616"/>
                  <a:gd name="T54" fmla="*/ 92 w 618"/>
                  <a:gd name="T55" fmla="*/ 264 h 616"/>
                  <a:gd name="T56" fmla="*/ 106 w 618"/>
                  <a:gd name="T57" fmla="*/ 219 h 616"/>
                  <a:gd name="T58" fmla="*/ 130 w 618"/>
                  <a:gd name="T59" fmla="*/ 178 h 616"/>
                  <a:gd name="T60" fmla="*/ 164 w 618"/>
                  <a:gd name="T61" fmla="*/ 141 h 616"/>
                  <a:gd name="T62" fmla="*/ 181 w 618"/>
                  <a:gd name="T63" fmla="*/ 127 h 616"/>
                  <a:gd name="T64" fmla="*/ 219 w 618"/>
                  <a:gd name="T65" fmla="*/ 106 h 616"/>
                  <a:gd name="T66" fmla="*/ 260 w 618"/>
                  <a:gd name="T67" fmla="*/ 93 h 616"/>
                  <a:gd name="T68" fmla="*/ 303 w 618"/>
                  <a:gd name="T69" fmla="*/ 88 h 616"/>
                  <a:gd name="T70" fmla="*/ 345 w 618"/>
                  <a:gd name="T71" fmla="*/ 90 h 616"/>
                  <a:gd name="T72" fmla="*/ 386 w 618"/>
                  <a:gd name="T73" fmla="*/ 102 h 616"/>
                  <a:gd name="T74" fmla="*/ 426 w 618"/>
                  <a:gd name="T75" fmla="*/ 120 h 616"/>
                  <a:gd name="T76" fmla="*/ 459 w 618"/>
                  <a:gd name="T77" fmla="*/ 147 h 616"/>
                  <a:gd name="T78" fmla="*/ 475 w 618"/>
                  <a:gd name="T79" fmla="*/ 164 h 616"/>
                  <a:gd name="T80" fmla="*/ 502 w 618"/>
                  <a:gd name="T81" fmla="*/ 199 h 616"/>
                  <a:gd name="T82" fmla="*/ 519 w 618"/>
                  <a:gd name="T83" fmla="*/ 240 h 616"/>
                  <a:gd name="T84" fmla="*/ 529 w 618"/>
                  <a:gd name="T85" fmla="*/ 281 h 616"/>
                  <a:gd name="T86" fmla="*/ 530 w 618"/>
                  <a:gd name="T87" fmla="*/ 324 h 616"/>
                  <a:gd name="T88" fmla="*/ 523 w 618"/>
                  <a:gd name="T89" fmla="*/ 366 h 616"/>
                  <a:gd name="T90" fmla="*/ 508 w 618"/>
                  <a:gd name="T91" fmla="*/ 406 h 616"/>
                  <a:gd name="T92" fmla="*/ 485 w 618"/>
                  <a:gd name="T93" fmla="*/ 443 h 616"/>
                  <a:gd name="T94" fmla="*/ 454 w 618"/>
                  <a:gd name="T95" fmla="*/ 475 h 616"/>
                  <a:gd name="T96" fmla="*/ 438 w 618"/>
                  <a:gd name="T97" fmla="*/ 488 h 616"/>
                  <a:gd name="T98" fmla="*/ 404 w 618"/>
                  <a:gd name="T99" fmla="*/ 509 h 616"/>
                  <a:gd name="T100" fmla="*/ 368 w 618"/>
                  <a:gd name="T101" fmla="*/ 522 h 616"/>
                  <a:gd name="T102" fmla="*/ 329 w 618"/>
                  <a:gd name="T103" fmla="*/ 529 h 616"/>
                  <a:gd name="T104" fmla="*/ 311 w 618"/>
                  <a:gd name="T105" fmla="*/ 616 h 616"/>
                  <a:gd name="T106" fmla="*/ 338 w 618"/>
                  <a:gd name="T107" fmla="*/ 616 h 616"/>
                  <a:gd name="T108" fmla="*/ 390 w 618"/>
                  <a:gd name="T109" fmla="*/ 607 h 616"/>
                  <a:gd name="T110" fmla="*/ 441 w 618"/>
                  <a:gd name="T111" fmla="*/ 587 h 616"/>
                  <a:gd name="T112" fmla="*/ 489 w 618"/>
                  <a:gd name="T113" fmla="*/ 558 h 616"/>
                  <a:gd name="T114" fmla="*/ 512 w 618"/>
                  <a:gd name="T115" fmla="*/ 541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18" h="616">
                    <a:moveTo>
                      <a:pt x="512" y="541"/>
                    </a:moveTo>
                    <a:lnTo>
                      <a:pt x="512" y="541"/>
                    </a:lnTo>
                    <a:lnTo>
                      <a:pt x="534" y="519"/>
                    </a:lnTo>
                    <a:lnTo>
                      <a:pt x="554" y="496"/>
                    </a:lnTo>
                    <a:lnTo>
                      <a:pt x="571" y="471"/>
                    </a:lnTo>
                    <a:lnTo>
                      <a:pt x="587" y="444"/>
                    </a:lnTo>
                    <a:lnTo>
                      <a:pt x="598" y="417"/>
                    </a:lnTo>
                    <a:lnTo>
                      <a:pt x="607" y="389"/>
                    </a:lnTo>
                    <a:lnTo>
                      <a:pt x="614" y="359"/>
                    </a:lnTo>
                    <a:lnTo>
                      <a:pt x="616" y="329"/>
                    </a:lnTo>
                    <a:lnTo>
                      <a:pt x="618" y="300"/>
                    </a:lnTo>
                    <a:lnTo>
                      <a:pt x="615" y="270"/>
                    </a:lnTo>
                    <a:lnTo>
                      <a:pt x="611" y="242"/>
                    </a:lnTo>
                    <a:lnTo>
                      <a:pt x="602" y="212"/>
                    </a:lnTo>
                    <a:lnTo>
                      <a:pt x="591" y="184"/>
                    </a:lnTo>
                    <a:lnTo>
                      <a:pt x="578" y="157"/>
                    </a:lnTo>
                    <a:lnTo>
                      <a:pt x="561" y="131"/>
                    </a:lnTo>
                    <a:lnTo>
                      <a:pt x="541" y="106"/>
                    </a:lnTo>
                    <a:lnTo>
                      <a:pt x="541" y="106"/>
                    </a:lnTo>
                    <a:lnTo>
                      <a:pt x="520" y="83"/>
                    </a:lnTo>
                    <a:lnTo>
                      <a:pt x="496" y="64"/>
                    </a:lnTo>
                    <a:lnTo>
                      <a:pt x="471" y="47"/>
                    </a:lnTo>
                    <a:lnTo>
                      <a:pt x="444" y="31"/>
                    </a:lnTo>
                    <a:lnTo>
                      <a:pt x="417" y="20"/>
                    </a:lnTo>
                    <a:lnTo>
                      <a:pt x="389" y="11"/>
                    </a:lnTo>
                    <a:lnTo>
                      <a:pt x="359" y="4"/>
                    </a:lnTo>
                    <a:lnTo>
                      <a:pt x="331" y="1"/>
                    </a:lnTo>
                    <a:lnTo>
                      <a:pt x="301" y="0"/>
                    </a:lnTo>
                    <a:lnTo>
                      <a:pt x="271" y="3"/>
                    </a:lnTo>
                    <a:lnTo>
                      <a:pt x="242" y="7"/>
                    </a:lnTo>
                    <a:lnTo>
                      <a:pt x="213" y="16"/>
                    </a:lnTo>
                    <a:lnTo>
                      <a:pt x="185" y="27"/>
                    </a:lnTo>
                    <a:lnTo>
                      <a:pt x="157" y="40"/>
                    </a:lnTo>
                    <a:lnTo>
                      <a:pt x="131" y="57"/>
                    </a:lnTo>
                    <a:lnTo>
                      <a:pt x="106" y="76"/>
                    </a:lnTo>
                    <a:lnTo>
                      <a:pt x="106" y="76"/>
                    </a:lnTo>
                    <a:lnTo>
                      <a:pt x="93" y="88"/>
                    </a:lnTo>
                    <a:lnTo>
                      <a:pt x="82" y="100"/>
                    </a:lnTo>
                    <a:lnTo>
                      <a:pt x="71" y="113"/>
                    </a:lnTo>
                    <a:lnTo>
                      <a:pt x="59" y="126"/>
                    </a:lnTo>
                    <a:lnTo>
                      <a:pt x="51" y="140"/>
                    </a:lnTo>
                    <a:lnTo>
                      <a:pt x="42" y="154"/>
                    </a:lnTo>
                    <a:lnTo>
                      <a:pt x="34" y="168"/>
                    </a:lnTo>
                    <a:lnTo>
                      <a:pt x="27" y="184"/>
                    </a:lnTo>
                    <a:lnTo>
                      <a:pt x="21" y="199"/>
                    </a:lnTo>
                    <a:lnTo>
                      <a:pt x="15" y="215"/>
                    </a:lnTo>
                    <a:lnTo>
                      <a:pt x="11" y="230"/>
                    </a:lnTo>
                    <a:lnTo>
                      <a:pt x="7" y="246"/>
                    </a:lnTo>
                    <a:lnTo>
                      <a:pt x="4" y="262"/>
                    </a:lnTo>
                    <a:lnTo>
                      <a:pt x="1" y="279"/>
                    </a:lnTo>
                    <a:lnTo>
                      <a:pt x="1" y="294"/>
                    </a:lnTo>
                    <a:lnTo>
                      <a:pt x="0" y="311"/>
                    </a:lnTo>
                    <a:lnTo>
                      <a:pt x="88" y="311"/>
                    </a:lnTo>
                    <a:lnTo>
                      <a:pt x="88" y="311"/>
                    </a:lnTo>
                    <a:lnTo>
                      <a:pt x="89" y="287"/>
                    </a:lnTo>
                    <a:lnTo>
                      <a:pt x="92" y="264"/>
                    </a:lnTo>
                    <a:lnTo>
                      <a:pt x="99" y="242"/>
                    </a:lnTo>
                    <a:lnTo>
                      <a:pt x="106" y="219"/>
                    </a:lnTo>
                    <a:lnTo>
                      <a:pt x="117" y="198"/>
                    </a:lnTo>
                    <a:lnTo>
                      <a:pt x="130" y="178"/>
                    </a:lnTo>
                    <a:lnTo>
                      <a:pt x="146" y="160"/>
                    </a:lnTo>
                    <a:lnTo>
                      <a:pt x="164" y="141"/>
                    </a:lnTo>
                    <a:lnTo>
                      <a:pt x="164" y="141"/>
                    </a:lnTo>
                    <a:lnTo>
                      <a:pt x="181" y="127"/>
                    </a:lnTo>
                    <a:lnTo>
                      <a:pt x="201" y="116"/>
                    </a:lnTo>
                    <a:lnTo>
                      <a:pt x="219" y="106"/>
                    </a:lnTo>
                    <a:lnTo>
                      <a:pt x="240" y="99"/>
                    </a:lnTo>
                    <a:lnTo>
                      <a:pt x="260" y="93"/>
                    </a:lnTo>
                    <a:lnTo>
                      <a:pt x="281" y="89"/>
                    </a:lnTo>
                    <a:lnTo>
                      <a:pt x="303" y="88"/>
                    </a:lnTo>
                    <a:lnTo>
                      <a:pt x="324" y="88"/>
                    </a:lnTo>
                    <a:lnTo>
                      <a:pt x="345" y="90"/>
                    </a:lnTo>
                    <a:lnTo>
                      <a:pt x="366" y="95"/>
                    </a:lnTo>
                    <a:lnTo>
                      <a:pt x="386" y="102"/>
                    </a:lnTo>
                    <a:lnTo>
                      <a:pt x="406" y="110"/>
                    </a:lnTo>
                    <a:lnTo>
                      <a:pt x="426" y="120"/>
                    </a:lnTo>
                    <a:lnTo>
                      <a:pt x="442" y="133"/>
                    </a:lnTo>
                    <a:lnTo>
                      <a:pt x="459" y="147"/>
                    </a:lnTo>
                    <a:lnTo>
                      <a:pt x="475" y="164"/>
                    </a:lnTo>
                    <a:lnTo>
                      <a:pt x="475" y="164"/>
                    </a:lnTo>
                    <a:lnTo>
                      <a:pt x="489" y="181"/>
                    </a:lnTo>
                    <a:lnTo>
                      <a:pt x="502" y="199"/>
                    </a:lnTo>
                    <a:lnTo>
                      <a:pt x="512" y="219"/>
                    </a:lnTo>
                    <a:lnTo>
                      <a:pt x="519" y="240"/>
                    </a:lnTo>
                    <a:lnTo>
                      <a:pt x="524" y="260"/>
                    </a:lnTo>
                    <a:lnTo>
                      <a:pt x="529" y="281"/>
                    </a:lnTo>
                    <a:lnTo>
                      <a:pt x="530" y="303"/>
                    </a:lnTo>
                    <a:lnTo>
                      <a:pt x="530" y="324"/>
                    </a:lnTo>
                    <a:lnTo>
                      <a:pt x="527" y="345"/>
                    </a:lnTo>
                    <a:lnTo>
                      <a:pt x="523" y="366"/>
                    </a:lnTo>
                    <a:lnTo>
                      <a:pt x="516" y="386"/>
                    </a:lnTo>
                    <a:lnTo>
                      <a:pt x="508" y="406"/>
                    </a:lnTo>
                    <a:lnTo>
                      <a:pt x="498" y="424"/>
                    </a:lnTo>
                    <a:lnTo>
                      <a:pt x="485" y="443"/>
                    </a:lnTo>
                    <a:lnTo>
                      <a:pt x="471" y="459"/>
                    </a:lnTo>
                    <a:lnTo>
                      <a:pt x="454" y="475"/>
                    </a:lnTo>
                    <a:lnTo>
                      <a:pt x="454" y="475"/>
                    </a:lnTo>
                    <a:lnTo>
                      <a:pt x="438" y="488"/>
                    </a:lnTo>
                    <a:lnTo>
                      <a:pt x="421" y="499"/>
                    </a:lnTo>
                    <a:lnTo>
                      <a:pt x="404" y="509"/>
                    </a:lnTo>
                    <a:lnTo>
                      <a:pt x="386" y="516"/>
                    </a:lnTo>
                    <a:lnTo>
                      <a:pt x="368" y="522"/>
                    </a:lnTo>
                    <a:lnTo>
                      <a:pt x="349" y="526"/>
                    </a:lnTo>
                    <a:lnTo>
                      <a:pt x="329" y="529"/>
                    </a:lnTo>
                    <a:lnTo>
                      <a:pt x="311" y="530"/>
                    </a:lnTo>
                    <a:lnTo>
                      <a:pt x="311" y="616"/>
                    </a:lnTo>
                    <a:lnTo>
                      <a:pt x="311" y="616"/>
                    </a:lnTo>
                    <a:lnTo>
                      <a:pt x="338" y="616"/>
                    </a:lnTo>
                    <a:lnTo>
                      <a:pt x="363" y="612"/>
                    </a:lnTo>
                    <a:lnTo>
                      <a:pt x="390" y="607"/>
                    </a:lnTo>
                    <a:lnTo>
                      <a:pt x="416" y="598"/>
                    </a:lnTo>
                    <a:lnTo>
                      <a:pt x="441" y="587"/>
                    </a:lnTo>
                    <a:lnTo>
                      <a:pt x="465" y="574"/>
                    </a:lnTo>
                    <a:lnTo>
                      <a:pt x="489" y="558"/>
                    </a:lnTo>
                    <a:lnTo>
                      <a:pt x="512" y="541"/>
                    </a:lnTo>
                    <a:lnTo>
                      <a:pt x="512" y="54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4" name="Freeform 7"/>
              <p:cNvSpPr>
                <a:spLocks/>
              </p:cNvSpPr>
              <p:nvPr/>
            </p:nvSpPr>
            <p:spPr bwMode="auto">
              <a:xfrm>
                <a:off x="2095" y="2650"/>
                <a:ext cx="317" cy="310"/>
              </a:xfrm>
              <a:custGeom>
                <a:avLst/>
                <a:gdLst>
                  <a:gd name="T0" fmla="*/ 317 w 317"/>
                  <a:gd name="T1" fmla="*/ 0 h 311"/>
                  <a:gd name="T2" fmla="*/ 317 w 317"/>
                  <a:gd name="T3" fmla="*/ 0 h 311"/>
                  <a:gd name="T4" fmla="*/ 316 w 317"/>
                  <a:gd name="T5" fmla="*/ 27 h 311"/>
                  <a:gd name="T6" fmla="*/ 313 w 317"/>
                  <a:gd name="T7" fmla="*/ 54 h 311"/>
                  <a:gd name="T8" fmla="*/ 307 w 317"/>
                  <a:gd name="T9" fmla="*/ 82 h 311"/>
                  <a:gd name="T10" fmla="*/ 299 w 317"/>
                  <a:gd name="T11" fmla="*/ 108 h 311"/>
                  <a:gd name="T12" fmla="*/ 289 w 317"/>
                  <a:gd name="T13" fmla="*/ 135 h 311"/>
                  <a:gd name="T14" fmla="*/ 275 w 317"/>
                  <a:gd name="T15" fmla="*/ 159 h 311"/>
                  <a:gd name="T16" fmla="*/ 259 w 317"/>
                  <a:gd name="T17" fmla="*/ 183 h 311"/>
                  <a:gd name="T18" fmla="*/ 242 w 317"/>
                  <a:gd name="T19" fmla="*/ 207 h 311"/>
                  <a:gd name="T20" fmla="*/ 242 w 317"/>
                  <a:gd name="T21" fmla="*/ 207 h 311"/>
                  <a:gd name="T22" fmla="*/ 230 w 317"/>
                  <a:gd name="T23" fmla="*/ 220 h 311"/>
                  <a:gd name="T24" fmla="*/ 217 w 317"/>
                  <a:gd name="T25" fmla="*/ 231 h 311"/>
                  <a:gd name="T26" fmla="*/ 204 w 317"/>
                  <a:gd name="T27" fmla="*/ 244 h 311"/>
                  <a:gd name="T28" fmla="*/ 190 w 317"/>
                  <a:gd name="T29" fmla="*/ 253 h 311"/>
                  <a:gd name="T30" fmla="*/ 176 w 317"/>
                  <a:gd name="T31" fmla="*/ 263 h 311"/>
                  <a:gd name="T32" fmla="*/ 160 w 317"/>
                  <a:gd name="T33" fmla="*/ 272 h 311"/>
                  <a:gd name="T34" fmla="*/ 146 w 317"/>
                  <a:gd name="T35" fmla="*/ 280 h 311"/>
                  <a:gd name="T36" fmla="*/ 131 w 317"/>
                  <a:gd name="T37" fmla="*/ 287 h 311"/>
                  <a:gd name="T38" fmla="*/ 115 w 317"/>
                  <a:gd name="T39" fmla="*/ 293 h 311"/>
                  <a:gd name="T40" fmla="*/ 99 w 317"/>
                  <a:gd name="T41" fmla="*/ 299 h 311"/>
                  <a:gd name="T42" fmla="*/ 82 w 317"/>
                  <a:gd name="T43" fmla="*/ 303 h 311"/>
                  <a:gd name="T44" fmla="*/ 67 w 317"/>
                  <a:gd name="T45" fmla="*/ 306 h 311"/>
                  <a:gd name="T46" fmla="*/ 50 w 317"/>
                  <a:gd name="T47" fmla="*/ 309 h 311"/>
                  <a:gd name="T48" fmla="*/ 33 w 317"/>
                  <a:gd name="T49" fmla="*/ 311 h 311"/>
                  <a:gd name="T50" fmla="*/ 17 w 317"/>
                  <a:gd name="T51" fmla="*/ 311 h 311"/>
                  <a:gd name="T52" fmla="*/ 0 w 317"/>
                  <a:gd name="T53" fmla="*/ 311 h 311"/>
                  <a:gd name="T54" fmla="*/ 0 w 317"/>
                  <a:gd name="T55" fmla="*/ 225 h 311"/>
                  <a:gd name="T56" fmla="*/ 0 w 317"/>
                  <a:gd name="T57" fmla="*/ 225 h 311"/>
                  <a:gd name="T58" fmla="*/ 24 w 317"/>
                  <a:gd name="T59" fmla="*/ 224 h 311"/>
                  <a:gd name="T60" fmla="*/ 49 w 317"/>
                  <a:gd name="T61" fmla="*/ 221 h 311"/>
                  <a:gd name="T62" fmla="*/ 73 w 317"/>
                  <a:gd name="T63" fmla="*/ 215 h 311"/>
                  <a:gd name="T64" fmla="*/ 95 w 317"/>
                  <a:gd name="T65" fmla="*/ 207 h 311"/>
                  <a:gd name="T66" fmla="*/ 116 w 317"/>
                  <a:gd name="T67" fmla="*/ 197 h 311"/>
                  <a:gd name="T68" fmla="*/ 138 w 317"/>
                  <a:gd name="T69" fmla="*/ 183 h 311"/>
                  <a:gd name="T70" fmla="*/ 157 w 317"/>
                  <a:gd name="T71" fmla="*/ 167 h 311"/>
                  <a:gd name="T72" fmla="*/ 176 w 317"/>
                  <a:gd name="T73" fmla="*/ 149 h 311"/>
                  <a:gd name="T74" fmla="*/ 176 w 317"/>
                  <a:gd name="T75" fmla="*/ 149 h 311"/>
                  <a:gd name="T76" fmla="*/ 189 w 317"/>
                  <a:gd name="T77" fmla="*/ 132 h 311"/>
                  <a:gd name="T78" fmla="*/ 200 w 317"/>
                  <a:gd name="T79" fmla="*/ 115 h 311"/>
                  <a:gd name="T80" fmla="*/ 210 w 317"/>
                  <a:gd name="T81" fmla="*/ 97 h 311"/>
                  <a:gd name="T82" fmla="*/ 217 w 317"/>
                  <a:gd name="T83" fmla="*/ 78 h 311"/>
                  <a:gd name="T84" fmla="*/ 222 w 317"/>
                  <a:gd name="T85" fmla="*/ 58 h 311"/>
                  <a:gd name="T86" fmla="*/ 227 w 317"/>
                  <a:gd name="T87" fmla="*/ 40 h 311"/>
                  <a:gd name="T88" fmla="*/ 230 w 317"/>
                  <a:gd name="T89" fmla="*/ 20 h 311"/>
                  <a:gd name="T90" fmla="*/ 230 w 317"/>
                  <a:gd name="T91" fmla="*/ 0 h 311"/>
                  <a:gd name="T92" fmla="*/ 317 w 317"/>
                  <a:gd name="T93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7" h="311">
                    <a:moveTo>
                      <a:pt x="317" y="0"/>
                    </a:moveTo>
                    <a:lnTo>
                      <a:pt x="317" y="0"/>
                    </a:lnTo>
                    <a:lnTo>
                      <a:pt x="316" y="27"/>
                    </a:lnTo>
                    <a:lnTo>
                      <a:pt x="313" y="54"/>
                    </a:lnTo>
                    <a:lnTo>
                      <a:pt x="307" y="82"/>
                    </a:lnTo>
                    <a:lnTo>
                      <a:pt x="299" y="108"/>
                    </a:lnTo>
                    <a:lnTo>
                      <a:pt x="289" y="135"/>
                    </a:lnTo>
                    <a:lnTo>
                      <a:pt x="275" y="159"/>
                    </a:lnTo>
                    <a:lnTo>
                      <a:pt x="259" y="183"/>
                    </a:lnTo>
                    <a:lnTo>
                      <a:pt x="242" y="207"/>
                    </a:lnTo>
                    <a:lnTo>
                      <a:pt x="242" y="207"/>
                    </a:lnTo>
                    <a:lnTo>
                      <a:pt x="230" y="220"/>
                    </a:lnTo>
                    <a:lnTo>
                      <a:pt x="217" y="231"/>
                    </a:lnTo>
                    <a:lnTo>
                      <a:pt x="204" y="244"/>
                    </a:lnTo>
                    <a:lnTo>
                      <a:pt x="190" y="253"/>
                    </a:lnTo>
                    <a:lnTo>
                      <a:pt x="176" y="263"/>
                    </a:lnTo>
                    <a:lnTo>
                      <a:pt x="160" y="272"/>
                    </a:lnTo>
                    <a:lnTo>
                      <a:pt x="146" y="280"/>
                    </a:lnTo>
                    <a:lnTo>
                      <a:pt x="131" y="287"/>
                    </a:lnTo>
                    <a:lnTo>
                      <a:pt x="115" y="293"/>
                    </a:lnTo>
                    <a:lnTo>
                      <a:pt x="99" y="299"/>
                    </a:lnTo>
                    <a:lnTo>
                      <a:pt x="82" y="303"/>
                    </a:lnTo>
                    <a:lnTo>
                      <a:pt x="67" y="306"/>
                    </a:lnTo>
                    <a:lnTo>
                      <a:pt x="50" y="309"/>
                    </a:lnTo>
                    <a:lnTo>
                      <a:pt x="33" y="311"/>
                    </a:lnTo>
                    <a:lnTo>
                      <a:pt x="17" y="311"/>
                    </a:lnTo>
                    <a:lnTo>
                      <a:pt x="0" y="311"/>
                    </a:lnTo>
                    <a:lnTo>
                      <a:pt x="0" y="225"/>
                    </a:lnTo>
                    <a:lnTo>
                      <a:pt x="0" y="225"/>
                    </a:lnTo>
                    <a:lnTo>
                      <a:pt x="24" y="224"/>
                    </a:lnTo>
                    <a:lnTo>
                      <a:pt x="49" y="221"/>
                    </a:lnTo>
                    <a:lnTo>
                      <a:pt x="73" y="215"/>
                    </a:lnTo>
                    <a:lnTo>
                      <a:pt x="95" y="207"/>
                    </a:lnTo>
                    <a:lnTo>
                      <a:pt x="116" y="197"/>
                    </a:lnTo>
                    <a:lnTo>
                      <a:pt x="138" y="183"/>
                    </a:lnTo>
                    <a:lnTo>
                      <a:pt x="157" y="167"/>
                    </a:lnTo>
                    <a:lnTo>
                      <a:pt x="176" y="149"/>
                    </a:lnTo>
                    <a:lnTo>
                      <a:pt x="176" y="149"/>
                    </a:lnTo>
                    <a:lnTo>
                      <a:pt x="189" y="132"/>
                    </a:lnTo>
                    <a:lnTo>
                      <a:pt x="200" y="115"/>
                    </a:lnTo>
                    <a:lnTo>
                      <a:pt x="210" y="97"/>
                    </a:lnTo>
                    <a:lnTo>
                      <a:pt x="217" y="78"/>
                    </a:lnTo>
                    <a:lnTo>
                      <a:pt x="222" y="58"/>
                    </a:lnTo>
                    <a:lnTo>
                      <a:pt x="227" y="40"/>
                    </a:lnTo>
                    <a:lnTo>
                      <a:pt x="230" y="20"/>
                    </a:lnTo>
                    <a:lnTo>
                      <a:pt x="230" y="0"/>
                    </a:lnTo>
                    <a:lnTo>
                      <a:pt x="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5" name="Freeform 8"/>
              <p:cNvSpPr>
                <a:spLocks/>
              </p:cNvSpPr>
              <p:nvPr/>
            </p:nvSpPr>
            <p:spPr bwMode="auto">
              <a:xfrm>
                <a:off x="1769" y="2344"/>
                <a:ext cx="309" cy="615"/>
              </a:xfrm>
              <a:custGeom>
                <a:avLst/>
                <a:gdLst>
                  <a:gd name="T0" fmla="*/ 309 w 309"/>
                  <a:gd name="T1" fmla="*/ 0 h 616"/>
                  <a:gd name="T2" fmla="*/ 256 w 309"/>
                  <a:gd name="T3" fmla="*/ 4 h 616"/>
                  <a:gd name="T4" fmla="*/ 202 w 309"/>
                  <a:gd name="T5" fmla="*/ 18 h 616"/>
                  <a:gd name="T6" fmla="*/ 151 w 309"/>
                  <a:gd name="T7" fmla="*/ 42 h 616"/>
                  <a:gd name="T8" fmla="*/ 104 w 309"/>
                  <a:gd name="T9" fmla="*/ 76 h 616"/>
                  <a:gd name="T10" fmla="*/ 82 w 309"/>
                  <a:gd name="T11" fmla="*/ 97 h 616"/>
                  <a:gd name="T12" fmla="*/ 45 w 309"/>
                  <a:gd name="T13" fmla="*/ 147 h 616"/>
                  <a:gd name="T14" fmla="*/ 18 w 309"/>
                  <a:gd name="T15" fmla="*/ 200 h 616"/>
                  <a:gd name="T16" fmla="*/ 3 w 309"/>
                  <a:gd name="T17" fmla="*/ 257 h 616"/>
                  <a:gd name="T18" fmla="*/ 0 w 309"/>
                  <a:gd name="T19" fmla="*/ 316 h 616"/>
                  <a:gd name="T20" fmla="*/ 7 w 309"/>
                  <a:gd name="T21" fmla="*/ 376 h 616"/>
                  <a:gd name="T22" fmla="*/ 25 w 309"/>
                  <a:gd name="T23" fmla="*/ 432 h 616"/>
                  <a:gd name="T24" fmla="*/ 55 w 309"/>
                  <a:gd name="T25" fmla="*/ 486 h 616"/>
                  <a:gd name="T26" fmla="*/ 75 w 309"/>
                  <a:gd name="T27" fmla="*/ 510 h 616"/>
                  <a:gd name="T28" fmla="*/ 99 w 309"/>
                  <a:gd name="T29" fmla="*/ 535 h 616"/>
                  <a:gd name="T30" fmla="*/ 126 w 309"/>
                  <a:gd name="T31" fmla="*/ 557 h 616"/>
                  <a:gd name="T32" fmla="*/ 153 w 309"/>
                  <a:gd name="T33" fmla="*/ 575 h 616"/>
                  <a:gd name="T34" fmla="*/ 182 w 309"/>
                  <a:gd name="T35" fmla="*/ 591 h 616"/>
                  <a:gd name="T36" fmla="*/ 213 w 309"/>
                  <a:gd name="T37" fmla="*/ 602 h 616"/>
                  <a:gd name="T38" fmla="*/ 244 w 309"/>
                  <a:gd name="T39" fmla="*/ 610 h 616"/>
                  <a:gd name="T40" fmla="*/ 277 w 309"/>
                  <a:gd name="T41" fmla="*/ 615 h 616"/>
                  <a:gd name="T42" fmla="*/ 309 w 309"/>
                  <a:gd name="T43" fmla="*/ 616 h 616"/>
                  <a:gd name="T44" fmla="*/ 309 w 309"/>
                  <a:gd name="T45" fmla="*/ 530 h 616"/>
                  <a:gd name="T46" fmla="*/ 263 w 309"/>
                  <a:gd name="T47" fmla="*/ 524 h 616"/>
                  <a:gd name="T48" fmla="*/ 218 w 309"/>
                  <a:gd name="T49" fmla="*/ 510 h 616"/>
                  <a:gd name="T50" fmla="*/ 177 w 309"/>
                  <a:gd name="T51" fmla="*/ 486 h 616"/>
                  <a:gd name="T52" fmla="*/ 141 w 309"/>
                  <a:gd name="T53" fmla="*/ 453 h 616"/>
                  <a:gd name="T54" fmla="*/ 127 w 309"/>
                  <a:gd name="T55" fmla="*/ 435 h 616"/>
                  <a:gd name="T56" fmla="*/ 104 w 309"/>
                  <a:gd name="T57" fmla="*/ 397 h 616"/>
                  <a:gd name="T58" fmla="*/ 92 w 309"/>
                  <a:gd name="T59" fmla="*/ 356 h 616"/>
                  <a:gd name="T60" fmla="*/ 86 w 309"/>
                  <a:gd name="T61" fmla="*/ 313 h 616"/>
                  <a:gd name="T62" fmla="*/ 89 w 309"/>
                  <a:gd name="T63" fmla="*/ 271 h 616"/>
                  <a:gd name="T64" fmla="*/ 100 w 309"/>
                  <a:gd name="T65" fmla="*/ 230 h 616"/>
                  <a:gd name="T66" fmla="*/ 119 w 309"/>
                  <a:gd name="T67" fmla="*/ 192 h 616"/>
                  <a:gd name="T68" fmla="*/ 145 w 309"/>
                  <a:gd name="T69" fmla="*/ 157 h 616"/>
                  <a:gd name="T70" fmla="*/ 162 w 309"/>
                  <a:gd name="T71" fmla="*/ 141 h 616"/>
                  <a:gd name="T72" fmla="*/ 196 w 309"/>
                  <a:gd name="T73" fmla="*/ 117 h 616"/>
                  <a:gd name="T74" fmla="*/ 232 w 309"/>
                  <a:gd name="T75" fmla="*/ 100 h 616"/>
                  <a:gd name="T76" fmla="*/ 270 w 309"/>
                  <a:gd name="T77" fmla="*/ 90 h 616"/>
                  <a:gd name="T78" fmla="*/ 309 w 309"/>
                  <a:gd name="T79" fmla="*/ 87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9" h="616">
                    <a:moveTo>
                      <a:pt x="309" y="0"/>
                    </a:moveTo>
                    <a:lnTo>
                      <a:pt x="309" y="0"/>
                    </a:lnTo>
                    <a:lnTo>
                      <a:pt x="283" y="1"/>
                    </a:lnTo>
                    <a:lnTo>
                      <a:pt x="256" y="4"/>
                    </a:lnTo>
                    <a:lnTo>
                      <a:pt x="229" y="11"/>
                    </a:lnTo>
                    <a:lnTo>
                      <a:pt x="202" y="18"/>
                    </a:lnTo>
                    <a:lnTo>
                      <a:pt x="177" y="29"/>
                    </a:lnTo>
                    <a:lnTo>
                      <a:pt x="151" y="42"/>
                    </a:lnTo>
                    <a:lnTo>
                      <a:pt x="127" y="58"/>
                    </a:lnTo>
                    <a:lnTo>
                      <a:pt x="104" y="76"/>
                    </a:lnTo>
                    <a:lnTo>
                      <a:pt x="104" y="76"/>
                    </a:lnTo>
                    <a:lnTo>
                      <a:pt x="82" y="97"/>
                    </a:lnTo>
                    <a:lnTo>
                      <a:pt x="62" y="121"/>
                    </a:lnTo>
                    <a:lnTo>
                      <a:pt x="45" y="147"/>
                    </a:lnTo>
                    <a:lnTo>
                      <a:pt x="31" y="172"/>
                    </a:lnTo>
                    <a:lnTo>
                      <a:pt x="18" y="200"/>
                    </a:lnTo>
                    <a:lnTo>
                      <a:pt x="10" y="229"/>
                    </a:lnTo>
                    <a:lnTo>
                      <a:pt x="3" y="257"/>
                    </a:lnTo>
                    <a:lnTo>
                      <a:pt x="0" y="287"/>
                    </a:lnTo>
                    <a:lnTo>
                      <a:pt x="0" y="316"/>
                    </a:lnTo>
                    <a:lnTo>
                      <a:pt x="1" y="346"/>
                    </a:lnTo>
                    <a:lnTo>
                      <a:pt x="7" y="376"/>
                    </a:lnTo>
                    <a:lnTo>
                      <a:pt x="14" y="404"/>
                    </a:lnTo>
                    <a:lnTo>
                      <a:pt x="25" y="432"/>
                    </a:lnTo>
                    <a:lnTo>
                      <a:pt x="38" y="459"/>
                    </a:lnTo>
                    <a:lnTo>
                      <a:pt x="55" y="486"/>
                    </a:lnTo>
                    <a:lnTo>
                      <a:pt x="75" y="510"/>
                    </a:lnTo>
                    <a:lnTo>
                      <a:pt x="75" y="510"/>
                    </a:lnTo>
                    <a:lnTo>
                      <a:pt x="86" y="523"/>
                    </a:lnTo>
                    <a:lnTo>
                      <a:pt x="99" y="535"/>
                    </a:lnTo>
                    <a:lnTo>
                      <a:pt x="112" y="547"/>
                    </a:lnTo>
                    <a:lnTo>
                      <a:pt x="126" y="557"/>
                    </a:lnTo>
                    <a:lnTo>
                      <a:pt x="138" y="567"/>
                    </a:lnTo>
                    <a:lnTo>
                      <a:pt x="153" y="575"/>
                    </a:lnTo>
                    <a:lnTo>
                      <a:pt x="168" y="584"/>
                    </a:lnTo>
                    <a:lnTo>
                      <a:pt x="182" y="591"/>
                    </a:lnTo>
                    <a:lnTo>
                      <a:pt x="198" y="596"/>
                    </a:lnTo>
                    <a:lnTo>
                      <a:pt x="213" y="602"/>
                    </a:lnTo>
                    <a:lnTo>
                      <a:pt x="229" y="606"/>
                    </a:lnTo>
                    <a:lnTo>
                      <a:pt x="244" y="610"/>
                    </a:lnTo>
                    <a:lnTo>
                      <a:pt x="261" y="613"/>
                    </a:lnTo>
                    <a:lnTo>
                      <a:pt x="277" y="615"/>
                    </a:lnTo>
                    <a:lnTo>
                      <a:pt x="293" y="616"/>
                    </a:lnTo>
                    <a:lnTo>
                      <a:pt x="309" y="616"/>
                    </a:lnTo>
                    <a:lnTo>
                      <a:pt x="309" y="530"/>
                    </a:lnTo>
                    <a:lnTo>
                      <a:pt x="309" y="530"/>
                    </a:lnTo>
                    <a:lnTo>
                      <a:pt x="285" y="528"/>
                    </a:lnTo>
                    <a:lnTo>
                      <a:pt x="263" y="524"/>
                    </a:lnTo>
                    <a:lnTo>
                      <a:pt x="240" y="518"/>
                    </a:lnTo>
                    <a:lnTo>
                      <a:pt x="218" y="510"/>
                    </a:lnTo>
                    <a:lnTo>
                      <a:pt x="196" y="500"/>
                    </a:lnTo>
                    <a:lnTo>
                      <a:pt x="177" y="486"/>
                    </a:lnTo>
                    <a:lnTo>
                      <a:pt x="158" y="470"/>
                    </a:lnTo>
                    <a:lnTo>
                      <a:pt x="141" y="453"/>
                    </a:lnTo>
                    <a:lnTo>
                      <a:pt x="141" y="453"/>
                    </a:lnTo>
                    <a:lnTo>
                      <a:pt x="127" y="435"/>
                    </a:lnTo>
                    <a:lnTo>
                      <a:pt x="114" y="417"/>
                    </a:lnTo>
                    <a:lnTo>
                      <a:pt x="104" y="397"/>
                    </a:lnTo>
                    <a:lnTo>
                      <a:pt x="97" y="377"/>
                    </a:lnTo>
                    <a:lnTo>
                      <a:pt x="92" y="356"/>
                    </a:lnTo>
                    <a:lnTo>
                      <a:pt x="88" y="335"/>
                    </a:lnTo>
                    <a:lnTo>
                      <a:pt x="86" y="313"/>
                    </a:lnTo>
                    <a:lnTo>
                      <a:pt x="88" y="292"/>
                    </a:lnTo>
                    <a:lnTo>
                      <a:pt x="89" y="271"/>
                    </a:lnTo>
                    <a:lnTo>
                      <a:pt x="93" y="251"/>
                    </a:lnTo>
                    <a:lnTo>
                      <a:pt x="100" y="230"/>
                    </a:lnTo>
                    <a:lnTo>
                      <a:pt x="109" y="210"/>
                    </a:lnTo>
                    <a:lnTo>
                      <a:pt x="119" y="192"/>
                    </a:lnTo>
                    <a:lnTo>
                      <a:pt x="131" y="174"/>
                    </a:lnTo>
                    <a:lnTo>
                      <a:pt x="145" y="157"/>
                    </a:lnTo>
                    <a:lnTo>
                      <a:pt x="162" y="141"/>
                    </a:lnTo>
                    <a:lnTo>
                      <a:pt x="162" y="141"/>
                    </a:lnTo>
                    <a:lnTo>
                      <a:pt x="179" y="128"/>
                    </a:lnTo>
                    <a:lnTo>
                      <a:pt x="196" y="117"/>
                    </a:lnTo>
                    <a:lnTo>
                      <a:pt x="213" y="107"/>
                    </a:lnTo>
                    <a:lnTo>
                      <a:pt x="232" y="100"/>
                    </a:lnTo>
                    <a:lnTo>
                      <a:pt x="252" y="94"/>
                    </a:lnTo>
                    <a:lnTo>
                      <a:pt x="270" y="90"/>
                    </a:lnTo>
                    <a:lnTo>
                      <a:pt x="290" y="87"/>
                    </a:lnTo>
                    <a:lnTo>
                      <a:pt x="309" y="87"/>
                    </a:lnTo>
                    <a:lnTo>
                      <a:pt x="30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6" name="Freeform 9"/>
              <p:cNvSpPr>
                <a:spLocks/>
              </p:cNvSpPr>
              <p:nvPr/>
            </p:nvSpPr>
            <p:spPr bwMode="auto">
              <a:xfrm>
                <a:off x="2095" y="2119"/>
                <a:ext cx="317" cy="312"/>
              </a:xfrm>
              <a:custGeom>
                <a:avLst/>
                <a:gdLst>
                  <a:gd name="T0" fmla="*/ 317 w 317"/>
                  <a:gd name="T1" fmla="*/ 0 h 311"/>
                  <a:gd name="T2" fmla="*/ 317 w 317"/>
                  <a:gd name="T3" fmla="*/ 0 h 311"/>
                  <a:gd name="T4" fmla="*/ 316 w 317"/>
                  <a:gd name="T5" fmla="*/ 27 h 311"/>
                  <a:gd name="T6" fmla="*/ 313 w 317"/>
                  <a:gd name="T7" fmla="*/ 54 h 311"/>
                  <a:gd name="T8" fmla="*/ 307 w 317"/>
                  <a:gd name="T9" fmla="*/ 81 h 311"/>
                  <a:gd name="T10" fmla="*/ 299 w 317"/>
                  <a:gd name="T11" fmla="*/ 108 h 311"/>
                  <a:gd name="T12" fmla="*/ 289 w 317"/>
                  <a:gd name="T13" fmla="*/ 133 h 311"/>
                  <a:gd name="T14" fmla="*/ 275 w 317"/>
                  <a:gd name="T15" fmla="*/ 159 h 311"/>
                  <a:gd name="T16" fmla="*/ 259 w 317"/>
                  <a:gd name="T17" fmla="*/ 183 h 311"/>
                  <a:gd name="T18" fmla="*/ 242 w 317"/>
                  <a:gd name="T19" fmla="*/ 205 h 311"/>
                  <a:gd name="T20" fmla="*/ 242 w 317"/>
                  <a:gd name="T21" fmla="*/ 205 h 311"/>
                  <a:gd name="T22" fmla="*/ 230 w 317"/>
                  <a:gd name="T23" fmla="*/ 219 h 311"/>
                  <a:gd name="T24" fmla="*/ 217 w 317"/>
                  <a:gd name="T25" fmla="*/ 231 h 311"/>
                  <a:gd name="T26" fmla="*/ 204 w 317"/>
                  <a:gd name="T27" fmla="*/ 242 h 311"/>
                  <a:gd name="T28" fmla="*/ 190 w 317"/>
                  <a:gd name="T29" fmla="*/ 253 h 311"/>
                  <a:gd name="T30" fmla="*/ 176 w 317"/>
                  <a:gd name="T31" fmla="*/ 262 h 311"/>
                  <a:gd name="T32" fmla="*/ 160 w 317"/>
                  <a:gd name="T33" fmla="*/ 272 h 311"/>
                  <a:gd name="T34" fmla="*/ 146 w 317"/>
                  <a:gd name="T35" fmla="*/ 279 h 311"/>
                  <a:gd name="T36" fmla="*/ 131 w 317"/>
                  <a:gd name="T37" fmla="*/ 286 h 311"/>
                  <a:gd name="T38" fmla="*/ 115 w 317"/>
                  <a:gd name="T39" fmla="*/ 291 h 311"/>
                  <a:gd name="T40" fmla="*/ 99 w 317"/>
                  <a:gd name="T41" fmla="*/ 297 h 311"/>
                  <a:gd name="T42" fmla="*/ 82 w 317"/>
                  <a:gd name="T43" fmla="*/ 301 h 311"/>
                  <a:gd name="T44" fmla="*/ 67 w 317"/>
                  <a:gd name="T45" fmla="*/ 306 h 311"/>
                  <a:gd name="T46" fmla="*/ 50 w 317"/>
                  <a:gd name="T47" fmla="*/ 308 h 311"/>
                  <a:gd name="T48" fmla="*/ 33 w 317"/>
                  <a:gd name="T49" fmla="*/ 310 h 311"/>
                  <a:gd name="T50" fmla="*/ 17 w 317"/>
                  <a:gd name="T51" fmla="*/ 311 h 311"/>
                  <a:gd name="T52" fmla="*/ 0 w 317"/>
                  <a:gd name="T53" fmla="*/ 311 h 311"/>
                  <a:gd name="T54" fmla="*/ 0 w 317"/>
                  <a:gd name="T55" fmla="*/ 224 h 311"/>
                  <a:gd name="T56" fmla="*/ 0 w 317"/>
                  <a:gd name="T57" fmla="*/ 224 h 311"/>
                  <a:gd name="T58" fmla="*/ 24 w 317"/>
                  <a:gd name="T59" fmla="*/ 224 h 311"/>
                  <a:gd name="T60" fmla="*/ 49 w 317"/>
                  <a:gd name="T61" fmla="*/ 221 h 311"/>
                  <a:gd name="T62" fmla="*/ 73 w 317"/>
                  <a:gd name="T63" fmla="*/ 215 h 311"/>
                  <a:gd name="T64" fmla="*/ 95 w 317"/>
                  <a:gd name="T65" fmla="*/ 207 h 311"/>
                  <a:gd name="T66" fmla="*/ 116 w 317"/>
                  <a:gd name="T67" fmla="*/ 195 h 311"/>
                  <a:gd name="T68" fmla="*/ 138 w 317"/>
                  <a:gd name="T69" fmla="*/ 183 h 311"/>
                  <a:gd name="T70" fmla="*/ 157 w 317"/>
                  <a:gd name="T71" fmla="*/ 167 h 311"/>
                  <a:gd name="T72" fmla="*/ 176 w 317"/>
                  <a:gd name="T73" fmla="*/ 149 h 311"/>
                  <a:gd name="T74" fmla="*/ 176 w 317"/>
                  <a:gd name="T75" fmla="*/ 149 h 311"/>
                  <a:gd name="T76" fmla="*/ 189 w 317"/>
                  <a:gd name="T77" fmla="*/ 132 h 311"/>
                  <a:gd name="T78" fmla="*/ 200 w 317"/>
                  <a:gd name="T79" fmla="*/ 115 h 311"/>
                  <a:gd name="T80" fmla="*/ 210 w 317"/>
                  <a:gd name="T81" fmla="*/ 96 h 311"/>
                  <a:gd name="T82" fmla="*/ 217 w 317"/>
                  <a:gd name="T83" fmla="*/ 78 h 311"/>
                  <a:gd name="T84" fmla="*/ 222 w 317"/>
                  <a:gd name="T85" fmla="*/ 58 h 311"/>
                  <a:gd name="T86" fmla="*/ 227 w 317"/>
                  <a:gd name="T87" fmla="*/ 38 h 311"/>
                  <a:gd name="T88" fmla="*/ 230 w 317"/>
                  <a:gd name="T89" fmla="*/ 20 h 311"/>
                  <a:gd name="T90" fmla="*/ 230 w 317"/>
                  <a:gd name="T91" fmla="*/ 0 h 311"/>
                  <a:gd name="T92" fmla="*/ 317 w 317"/>
                  <a:gd name="T93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7" h="311">
                    <a:moveTo>
                      <a:pt x="317" y="0"/>
                    </a:moveTo>
                    <a:lnTo>
                      <a:pt x="317" y="0"/>
                    </a:lnTo>
                    <a:lnTo>
                      <a:pt x="316" y="27"/>
                    </a:lnTo>
                    <a:lnTo>
                      <a:pt x="313" y="54"/>
                    </a:lnTo>
                    <a:lnTo>
                      <a:pt x="307" y="81"/>
                    </a:lnTo>
                    <a:lnTo>
                      <a:pt x="299" y="108"/>
                    </a:lnTo>
                    <a:lnTo>
                      <a:pt x="289" y="133"/>
                    </a:lnTo>
                    <a:lnTo>
                      <a:pt x="275" y="159"/>
                    </a:lnTo>
                    <a:lnTo>
                      <a:pt x="259" y="183"/>
                    </a:lnTo>
                    <a:lnTo>
                      <a:pt x="242" y="205"/>
                    </a:lnTo>
                    <a:lnTo>
                      <a:pt x="242" y="205"/>
                    </a:lnTo>
                    <a:lnTo>
                      <a:pt x="230" y="219"/>
                    </a:lnTo>
                    <a:lnTo>
                      <a:pt x="217" y="231"/>
                    </a:lnTo>
                    <a:lnTo>
                      <a:pt x="204" y="242"/>
                    </a:lnTo>
                    <a:lnTo>
                      <a:pt x="190" y="253"/>
                    </a:lnTo>
                    <a:lnTo>
                      <a:pt x="176" y="262"/>
                    </a:lnTo>
                    <a:lnTo>
                      <a:pt x="160" y="272"/>
                    </a:lnTo>
                    <a:lnTo>
                      <a:pt x="146" y="279"/>
                    </a:lnTo>
                    <a:lnTo>
                      <a:pt x="131" y="286"/>
                    </a:lnTo>
                    <a:lnTo>
                      <a:pt x="115" y="291"/>
                    </a:lnTo>
                    <a:lnTo>
                      <a:pt x="99" y="297"/>
                    </a:lnTo>
                    <a:lnTo>
                      <a:pt x="82" y="301"/>
                    </a:lnTo>
                    <a:lnTo>
                      <a:pt x="67" y="306"/>
                    </a:lnTo>
                    <a:lnTo>
                      <a:pt x="50" y="308"/>
                    </a:lnTo>
                    <a:lnTo>
                      <a:pt x="33" y="310"/>
                    </a:lnTo>
                    <a:lnTo>
                      <a:pt x="17" y="311"/>
                    </a:lnTo>
                    <a:lnTo>
                      <a:pt x="0" y="311"/>
                    </a:lnTo>
                    <a:lnTo>
                      <a:pt x="0" y="224"/>
                    </a:lnTo>
                    <a:lnTo>
                      <a:pt x="0" y="224"/>
                    </a:lnTo>
                    <a:lnTo>
                      <a:pt x="24" y="224"/>
                    </a:lnTo>
                    <a:lnTo>
                      <a:pt x="49" y="221"/>
                    </a:lnTo>
                    <a:lnTo>
                      <a:pt x="73" y="215"/>
                    </a:lnTo>
                    <a:lnTo>
                      <a:pt x="95" y="207"/>
                    </a:lnTo>
                    <a:lnTo>
                      <a:pt x="116" y="195"/>
                    </a:lnTo>
                    <a:lnTo>
                      <a:pt x="138" y="183"/>
                    </a:lnTo>
                    <a:lnTo>
                      <a:pt x="157" y="167"/>
                    </a:lnTo>
                    <a:lnTo>
                      <a:pt x="176" y="149"/>
                    </a:lnTo>
                    <a:lnTo>
                      <a:pt x="176" y="149"/>
                    </a:lnTo>
                    <a:lnTo>
                      <a:pt x="189" y="132"/>
                    </a:lnTo>
                    <a:lnTo>
                      <a:pt x="200" y="115"/>
                    </a:lnTo>
                    <a:lnTo>
                      <a:pt x="210" y="96"/>
                    </a:lnTo>
                    <a:lnTo>
                      <a:pt x="217" y="78"/>
                    </a:lnTo>
                    <a:lnTo>
                      <a:pt x="222" y="58"/>
                    </a:lnTo>
                    <a:lnTo>
                      <a:pt x="227" y="38"/>
                    </a:lnTo>
                    <a:lnTo>
                      <a:pt x="230" y="20"/>
                    </a:lnTo>
                    <a:lnTo>
                      <a:pt x="230" y="0"/>
                    </a:lnTo>
                    <a:lnTo>
                      <a:pt x="317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7" name="Freeform 10"/>
              <p:cNvSpPr>
                <a:spLocks/>
              </p:cNvSpPr>
              <p:nvPr/>
            </p:nvSpPr>
            <p:spPr bwMode="auto">
              <a:xfrm>
                <a:off x="2095" y="1794"/>
                <a:ext cx="317" cy="312"/>
              </a:xfrm>
              <a:custGeom>
                <a:avLst/>
                <a:gdLst>
                  <a:gd name="T0" fmla="*/ 317 w 317"/>
                  <a:gd name="T1" fmla="*/ 312 h 312"/>
                  <a:gd name="T2" fmla="*/ 317 w 317"/>
                  <a:gd name="T3" fmla="*/ 312 h 312"/>
                  <a:gd name="T4" fmla="*/ 316 w 317"/>
                  <a:gd name="T5" fmla="*/ 284 h 312"/>
                  <a:gd name="T6" fmla="*/ 313 w 317"/>
                  <a:gd name="T7" fmla="*/ 257 h 312"/>
                  <a:gd name="T8" fmla="*/ 307 w 317"/>
                  <a:gd name="T9" fmla="*/ 230 h 312"/>
                  <a:gd name="T10" fmla="*/ 299 w 317"/>
                  <a:gd name="T11" fmla="*/ 203 h 312"/>
                  <a:gd name="T12" fmla="*/ 289 w 317"/>
                  <a:gd name="T13" fmla="*/ 178 h 312"/>
                  <a:gd name="T14" fmla="*/ 275 w 317"/>
                  <a:gd name="T15" fmla="*/ 152 h 312"/>
                  <a:gd name="T16" fmla="*/ 259 w 317"/>
                  <a:gd name="T17" fmla="*/ 128 h 312"/>
                  <a:gd name="T18" fmla="*/ 242 w 317"/>
                  <a:gd name="T19" fmla="*/ 106 h 312"/>
                  <a:gd name="T20" fmla="*/ 242 w 317"/>
                  <a:gd name="T21" fmla="*/ 106 h 312"/>
                  <a:gd name="T22" fmla="*/ 230 w 317"/>
                  <a:gd name="T23" fmla="*/ 93 h 312"/>
                  <a:gd name="T24" fmla="*/ 217 w 317"/>
                  <a:gd name="T25" fmla="*/ 80 h 312"/>
                  <a:gd name="T26" fmla="*/ 204 w 317"/>
                  <a:gd name="T27" fmla="*/ 69 h 312"/>
                  <a:gd name="T28" fmla="*/ 190 w 317"/>
                  <a:gd name="T29" fmla="*/ 59 h 312"/>
                  <a:gd name="T30" fmla="*/ 176 w 317"/>
                  <a:gd name="T31" fmla="*/ 49 h 312"/>
                  <a:gd name="T32" fmla="*/ 160 w 317"/>
                  <a:gd name="T33" fmla="*/ 41 h 312"/>
                  <a:gd name="T34" fmla="*/ 146 w 317"/>
                  <a:gd name="T35" fmla="*/ 32 h 312"/>
                  <a:gd name="T36" fmla="*/ 131 w 317"/>
                  <a:gd name="T37" fmla="*/ 25 h 312"/>
                  <a:gd name="T38" fmla="*/ 115 w 317"/>
                  <a:gd name="T39" fmla="*/ 19 h 312"/>
                  <a:gd name="T40" fmla="*/ 99 w 317"/>
                  <a:gd name="T41" fmla="*/ 14 h 312"/>
                  <a:gd name="T42" fmla="*/ 82 w 317"/>
                  <a:gd name="T43" fmla="*/ 10 h 312"/>
                  <a:gd name="T44" fmla="*/ 67 w 317"/>
                  <a:gd name="T45" fmla="*/ 5 h 312"/>
                  <a:gd name="T46" fmla="*/ 50 w 317"/>
                  <a:gd name="T47" fmla="*/ 2 h 312"/>
                  <a:gd name="T48" fmla="*/ 33 w 317"/>
                  <a:gd name="T49" fmla="*/ 1 h 312"/>
                  <a:gd name="T50" fmla="*/ 17 w 317"/>
                  <a:gd name="T51" fmla="*/ 0 h 312"/>
                  <a:gd name="T52" fmla="*/ 0 w 317"/>
                  <a:gd name="T53" fmla="*/ 0 h 312"/>
                  <a:gd name="T54" fmla="*/ 0 w 317"/>
                  <a:gd name="T55" fmla="*/ 87 h 312"/>
                  <a:gd name="T56" fmla="*/ 0 w 317"/>
                  <a:gd name="T57" fmla="*/ 87 h 312"/>
                  <a:gd name="T58" fmla="*/ 24 w 317"/>
                  <a:gd name="T59" fmla="*/ 87 h 312"/>
                  <a:gd name="T60" fmla="*/ 49 w 317"/>
                  <a:gd name="T61" fmla="*/ 92 h 312"/>
                  <a:gd name="T62" fmla="*/ 73 w 317"/>
                  <a:gd name="T63" fmla="*/ 97 h 312"/>
                  <a:gd name="T64" fmla="*/ 95 w 317"/>
                  <a:gd name="T65" fmla="*/ 104 h 312"/>
                  <a:gd name="T66" fmla="*/ 116 w 317"/>
                  <a:gd name="T67" fmla="*/ 116 h 312"/>
                  <a:gd name="T68" fmla="*/ 138 w 317"/>
                  <a:gd name="T69" fmla="*/ 128 h 312"/>
                  <a:gd name="T70" fmla="*/ 157 w 317"/>
                  <a:gd name="T71" fmla="*/ 145 h 312"/>
                  <a:gd name="T72" fmla="*/ 176 w 317"/>
                  <a:gd name="T73" fmla="*/ 164 h 312"/>
                  <a:gd name="T74" fmla="*/ 176 w 317"/>
                  <a:gd name="T75" fmla="*/ 164 h 312"/>
                  <a:gd name="T76" fmla="*/ 189 w 317"/>
                  <a:gd name="T77" fmla="*/ 179 h 312"/>
                  <a:gd name="T78" fmla="*/ 200 w 317"/>
                  <a:gd name="T79" fmla="*/ 198 h 312"/>
                  <a:gd name="T80" fmla="*/ 210 w 317"/>
                  <a:gd name="T81" fmla="*/ 215 h 312"/>
                  <a:gd name="T82" fmla="*/ 217 w 317"/>
                  <a:gd name="T83" fmla="*/ 234 h 312"/>
                  <a:gd name="T84" fmla="*/ 222 w 317"/>
                  <a:gd name="T85" fmla="*/ 253 h 312"/>
                  <a:gd name="T86" fmla="*/ 227 w 317"/>
                  <a:gd name="T87" fmla="*/ 273 h 312"/>
                  <a:gd name="T88" fmla="*/ 230 w 317"/>
                  <a:gd name="T89" fmla="*/ 292 h 312"/>
                  <a:gd name="T90" fmla="*/ 230 w 317"/>
                  <a:gd name="T91" fmla="*/ 312 h 312"/>
                  <a:gd name="T92" fmla="*/ 317 w 317"/>
                  <a:gd name="T93" fmla="*/ 312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7" h="312">
                    <a:moveTo>
                      <a:pt x="317" y="312"/>
                    </a:moveTo>
                    <a:lnTo>
                      <a:pt x="317" y="312"/>
                    </a:lnTo>
                    <a:lnTo>
                      <a:pt x="316" y="284"/>
                    </a:lnTo>
                    <a:lnTo>
                      <a:pt x="313" y="257"/>
                    </a:lnTo>
                    <a:lnTo>
                      <a:pt x="307" y="230"/>
                    </a:lnTo>
                    <a:lnTo>
                      <a:pt x="299" y="203"/>
                    </a:lnTo>
                    <a:lnTo>
                      <a:pt x="289" y="178"/>
                    </a:lnTo>
                    <a:lnTo>
                      <a:pt x="275" y="152"/>
                    </a:lnTo>
                    <a:lnTo>
                      <a:pt x="259" y="128"/>
                    </a:lnTo>
                    <a:lnTo>
                      <a:pt x="242" y="106"/>
                    </a:lnTo>
                    <a:lnTo>
                      <a:pt x="242" y="106"/>
                    </a:lnTo>
                    <a:lnTo>
                      <a:pt x="230" y="93"/>
                    </a:lnTo>
                    <a:lnTo>
                      <a:pt x="217" y="80"/>
                    </a:lnTo>
                    <a:lnTo>
                      <a:pt x="204" y="69"/>
                    </a:lnTo>
                    <a:lnTo>
                      <a:pt x="190" y="59"/>
                    </a:lnTo>
                    <a:lnTo>
                      <a:pt x="176" y="49"/>
                    </a:lnTo>
                    <a:lnTo>
                      <a:pt x="160" y="41"/>
                    </a:lnTo>
                    <a:lnTo>
                      <a:pt x="146" y="32"/>
                    </a:lnTo>
                    <a:lnTo>
                      <a:pt x="131" y="25"/>
                    </a:lnTo>
                    <a:lnTo>
                      <a:pt x="115" y="19"/>
                    </a:lnTo>
                    <a:lnTo>
                      <a:pt x="99" y="14"/>
                    </a:lnTo>
                    <a:lnTo>
                      <a:pt x="82" y="10"/>
                    </a:lnTo>
                    <a:lnTo>
                      <a:pt x="67" y="5"/>
                    </a:lnTo>
                    <a:lnTo>
                      <a:pt x="50" y="2"/>
                    </a:lnTo>
                    <a:lnTo>
                      <a:pt x="33" y="1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24" y="87"/>
                    </a:lnTo>
                    <a:lnTo>
                      <a:pt x="49" y="92"/>
                    </a:lnTo>
                    <a:lnTo>
                      <a:pt x="73" y="97"/>
                    </a:lnTo>
                    <a:lnTo>
                      <a:pt x="95" y="104"/>
                    </a:lnTo>
                    <a:lnTo>
                      <a:pt x="116" y="116"/>
                    </a:lnTo>
                    <a:lnTo>
                      <a:pt x="138" y="128"/>
                    </a:lnTo>
                    <a:lnTo>
                      <a:pt x="157" y="145"/>
                    </a:lnTo>
                    <a:lnTo>
                      <a:pt x="176" y="164"/>
                    </a:lnTo>
                    <a:lnTo>
                      <a:pt x="176" y="164"/>
                    </a:lnTo>
                    <a:lnTo>
                      <a:pt x="189" y="179"/>
                    </a:lnTo>
                    <a:lnTo>
                      <a:pt x="200" y="198"/>
                    </a:lnTo>
                    <a:lnTo>
                      <a:pt x="210" y="215"/>
                    </a:lnTo>
                    <a:lnTo>
                      <a:pt x="217" y="234"/>
                    </a:lnTo>
                    <a:lnTo>
                      <a:pt x="222" y="253"/>
                    </a:lnTo>
                    <a:lnTo>
                      <a:pt x="227" y="273"/>
                    </a:lnTo>
                    <a:lnTo>
                      <a:pt x="230" y="292"/>
                    </a:lnTo>
                    <a:lnTo>
                      <a:pt x="230" y="312"/>
                    </a:lnTo>
                    <a:lnTo>
                      <a:pt x="317" y="312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8" name="Freeform 11"/>
              <p:cNvSpPr>
                <a:spLocks/>
              </p:cNvSpPr>
              <p:nvPr/>
            </p:nvSpPr>
            <p:spPr bwMode="auto">
              <a:xfrm>
                <a:off x="2308" y="746"/>
                <a:ext cx="309" cy="618"/>
              </a:xfrm>
              <a:custGeom>
                <a:avLst/>
                <a:gdLst>
                  <a:gd name="T0" fmla="*/ 309 w 309"/>
                  <a:gd name="T1" fmla="*/ 618 h 618"/>
                  <a:gd name="T2" fmla="*/ 255 w 309"/>
                  <a:gd name="T3" fmla="*/ 613 h 618"/>
                  <a:gd name="T4" fmla="*/ 202 w 309"/>
                  <a:gd name="T5" fmla="*/ 600 h 618"/>
                  <a:gd name="T6" fmla="*/ 151 w 309"/>
                  <a:gd name="T7" fmla="*/ 576 h 618"/>
                  <a:gd name="T8" fmla="*/ 104 w 309"/>
                  <a:gd name="T9" fmla="*/ 542 h 618"/>
                  <a:gd name="T10" fmla="*/ 82 w 309"/>
                  <a:gd name="T11" fmla="*/ 521 h 618"/>
                  <a:gd name="T12" fmla="*/ 45 w 309"/>
                  <a:gd name="T13" fmla="*/ 471 h 618"/>
                  <a:gd name="T14" fmla="*/ 18 w 309"/>
                  <a:gd name="T15" fmla="*/ 418 h 618"/>
                  <a:gd name="T16" fmla="*/ 4 w 309"/>
                  <a:gd name="T17" fmla="*/ 360 h 618"/>
                  <a:gd name="T18" fmla="*/ 0 w 309"/>
                  <a:gd name="T19" fmla="*/ 302 h 618"/>
                  <a:gd name="T20" fmla="*/ 7 w 309"/>
                  <a:gd name="T21" fmla="*/ 242 h 618"/>
                  <a:gd name="T22" fmla="*/ 25 w 309"/>
                  <a:gd name="T23" fmla="*/ 186 h 618"/>
                  <a:gd name="T24" fmla="*/ 55 w 309"/>
                  <a:gd name="T25" fmla="*/ 132 h 618"/>
                  <a:gd name="T26" fmla="*/ 74 w 309"/>
                  <a:gd name="T27" fmla="*/ 107 h 618"/>
                  <a:gd name="T28" fmla="*/ 99 w 309"/>
                  <a:gd name="T29" fmla="*/ 82 h 618"/>
                  <a:gd name="T30" fmla="*/ 125 w 309"/>
                  <a:gd name="T31" fmla="*/ 60 h 618"/>
                  <a:gd name="T32" fmla="*/ 152 w 309"/>
                  <a:gd name="T33" fmla="*/ 43 h 618"/>
                  <a:gd name="T34" fmla="*/ 182 w 309"/>
                  <a:gd name="T35" fmla="*/ 27 h 618"/>
                  <a:gd name="T36" fmla="*/ 213 w 309"/>
                  <a:gd name="T37" fmla="*/ 16 h 618"/>
                  <a:gd name="T38" fmla="*/ 244 w 309"/>
                  <a:gd name="T39" fmla="*/ 8 h 618"/>
                  <a:gd name="T40" fmla="*/ 277 w 309"/>
                  <a:gd name="T41" fmla="*/ 2 h 618"/>
                  <a:gd name="T42" fmla="*/ 309 w 309"/>
                  <a:gd name="T43" fmla="*/ 88 h 618"/>
                  <a:gd name="T44" fmla="*/ 285 w 309"/>
                  <a:gd name="T45" fmla="*/ 90 h 618"/>
                  <a:gd name="T46" fmla="*/ 240 w 309"/>
                  <a:gd name="T47" fmla="*/ 98 h 618"/>
                  <a:gd name="T48" fmla="*/ 196 w 309"/>
                  <a:gd name="T49" fmla="*/ 118 h 618"/>
                  <a:gd name="T50" fmla="*/ 158 w 309"/>
                  <a:gd name="T51" fmla="*/ 146 h 618"/>
                  <a:gd name="T52" fmla="*/ 141 w 309"/>
                  <a:gd name="T53" fmla="*/ 164 h 618"/>
                  <a:gd name="T54" fmla="*/ 114 w 309"/>
                  <a:gd name="T55" fmla="*/ 201 h 618"/>
                  <a:gd name="T56" fmla="*/ 97 w 309"/>
                  <a:gd name="T57" fmla="*/ 241 h 618"/>
                  <a:gd name="T58" fmla="*/ 87 w 309"/>
                  <a:gd name="T59" fmla="*/ 282 h 618"/>
                  <a:gd name="T60" fmla="*/ 87 w 309"/>
                  <a:gd name="T61" fmla="*/ 324 h 618"/>
                  <a:gd name="T62" fmla="*/ 94 w 309"/>
                  <a:gd name="T63" fmla="*/ 367 h 618"/>
                  <a:gd name="T64" fmla="*/ 108 w 309"/>
                  <a:gd name="T65" fmla="*/ 406 h 618"/>
                  <a:gd name="T66" fmla="*/ 131 w 309"/>
                  <a:gd name="T67" fmla="*/ 443 h 618"/>
                  <a:gd name="T68" fmla="*/ 162 w 309"/>
                  <a:gd name="T69" fmla="*/ 475 h 618"/>
                  <a:gd name="T70" fmla="*/ 179 w 309"/>
                  <a:gd name="T71" fmla="*/ 490 h 618"/>
                  <a:gd name="T72" fmla="*/ 213 w 309"/>
                  <a:gd name="T73" fmla="*/ 509 h 618"/>
                  <a:gd name="T74" fmla="*/ 251 w 309"/>
                  <a:gd name="T75" fmla="*/ 524 h 618"/>
                  <a:gd name="T76" fmla="*/ 289 w 309"/>
                  <a:gd name="T77" fmla="*/ 531 h 618"/>
                  <a:gd name="T78" fmla="*/ 309 w 309"/>
                  <a:gd name="T79" fmla="*/ 618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9" h="618">
                    <a:moveTo>
                      <a:pt x="309" y="618"/>
                    </a:moveTo>
                    <a:lnTo>
                      <a:pt x="309" y="618"/>
                    </a:lnTo>
                    <a:lnTo>
                      <a:pt x="282" y="617"/>
                    </a:lnTo>
                    <a:lnTo>
                      <a:pt x="255" y="613"/>
                    </a:lnTo>
                    <a:lnTo>
                      <a:pt x="229" y="607"/>
                    </a:lnTo>
                    <a:lnTo>
                      <a:pt x="202" y="600"/>
                    </a:lnTo>
                    <a:lnTo>
                      <a:pt x="176" y="589"/>
                    </a:lnTo>
                    <a:lnTo>
                      <a:pt x="151" y="576"/>
                    </a:lnTo>
                    <a:lnTo>
                      <a:pt x="127" y="560"/>
                    </a:lnTo>
                    <a:lnTo>
                      <a:pt x="104" y="542"/>
                    </a:lnTo>
                    <a:lnTo>
                      <a:pt x="104" y="542"/>
                    </a:lnTo>
                    <a:lnTo>
                      <a:pt x="82" y="521"/>
                    </a:lnTo>
                    <a:lnTo>
                      <a:pt x="62" y="497"/>
                    </a:lnTo>
                    <a:lnTo>
                      <a:pt x="45" y="471"/>
                    </a:lnTo>
                    <a:lnTo>
                      <a:pt x="31" y="444"/>
                    </a:lnTo>
                    <a:lnTo>
                      <a:pt x="18" y="418"/>
                    </a:lnTo>
                    <a:lnTo>
                      <a:pt x="9" y="389"/>
                    </a:lnTo>
                    <a:lnTo>
                      <a:pt x="4" y="360"/>
                    </a:lnTo>
                    <a:lnTo>
                      <a:pt x="0" y="330"/>
                    </a:lnTo>
                    <a:lnTo>
                      <a:pt x="0" y="302"/>
                    </a:lnTo>
                    <a:lnTo>
                      <a:pt x="1" y="272"/>
                    </a:lnTo>
                    <a:lnTo>
                      <a:pt x="7" y="242"/>
                    </a:lnTo>
                    <a:lnTo>
                      <a:pt x="14" y="213"/>
                    </a:lnTo>
                    <a:lnTo>
                      <a:pt x="25" y="186"/>
                    </a:lnTo>
                    <a:lnTo>
                      <a:pt x="39" y="157"/>
                    </a:lnTo>
                    <a:lnTo>
                      <a:pt x="55" y="132"/>
                    </a:lnTo>
                    <a:lnTo>
                      <a:pt x="74" y="107"/>
                    </a:lnTo>
                    <a:lnTo>
                      <a:pt x="74" y="107"/>
                    </a:lnTo>
                    <a:lnTo>
                      <a:pt x="86" y="94"/>
                    </a:lnTo>
                    <a:lnTo>
                      <a:pt x="99" y="82"/>
                    </a:lnTo>
                    <a:lnTo>
                      <a:pt x="111" y="71"/>
                    </a:lnTo>
                    <a:lnTo>
                      <a:pt x="125" y="60"/>
                    </a:lnTo>
                    <a:lnTo>
                      <a:pt x="138" y="51"/>
                    </a:lnTo>
                    <a:lnTo>
                      <a:pt x="152" y="43"/>
                    </a:lnTo>
                    <a:lnTo>
                      <a:pt x="168" y="34"/>
                    </a:lnTo>
                    <a:lnTo>
                      <a:pt x="182" y="27"/>
                    </a:lnTo>
                    <a:lnTo>
                      <a:pt x="197" y="22"/>
                    </a:lnTo>
                    <a:lnTo>
                      <a:pt x="213" y="16"/>
                    </a:lnTo>
                    <a:lnTo>
                      <a:pt x="229" y="12"/>
                    </a:lnTo>
                    <a:lnTo>
                      <a:pt x="244" y="8"/>
                    </a:lnTo>
                    <a:lnTo>
                      <a:pt x="261" y="5"/>
                    </a:lnTo>
                    <a:lnTo>
                      <a:pt x="277" y="2"/>
                    </a:lnTo>
                    <a:lnTo>
                      <a:pt x="309" y="0"/>
                    </a:lnTo>
                    <a:lnTo>
                      <a:pt x="309" y="88"/>
                    </a:lnTo>
                    <a:lnTo>
                      <a:pt x="309" y="88"/>
                    </a:lnTo>
                    <a:lnTo>
                      <a:pt x="285" y="90"/>
                    </a:lnTo>
                    <a:lnTo>
                      <a:pt x="263" y="92"/>
                    </a:lnTo>
                    <a:lnTo>
                      <a:pt x="240" y="98"/>
                    </a:lnTo>
                    <a:lnTo>
                      <a:pt x="217" y="107"/>
                    </a:lnTo>
                    <a:lnTo>
                      <a:pt x="196" y="118"/>
                    </a:lnTo>
                    <a:lnTo>
                      <a:pt x="176" y="131"/>
                    </a:lnTo>
                    <a:lnTo>
                      <a:pt x="158" y="146"/>
                    </a:lnTo>
                    <a:lnTo>
                      <a:pt x="141" y="164"/>
                    </a:lnTo>
                    <a:lnTo>
                      <a:pt x="141" y="164"/>
                    </a:lnTo>
                    <a:lnTo>
                      <a:pt x="127" y="181"/>
                    </a:lnTo>
                    <a:lnTo>
                      <a:pt x="114" y="201"/>
                    </a:lnTo>
                    <a:lnTo>
                      <a:pt x="104" y="220"/>
                    </a:lnTo>
                    <a:lnTo>
                      <a:pt x="97" y="241"/>
                    </a:lnTo>
                    <a:lnTo>
                      <a:pt x="91" y="261"/>
                    </a:lnTo>
                    <a:lnTo>
                      <a:pt x="87" y="282"/>
                    </a:lnTo>
                    <a:lnTo>
                      <a:pt x="86" y="303"/>
                    </a:lnTo>
                    <a:lnTo>
                      <a:pt x="87" y="324"/>
                    </a:lnTo>
                    <a:lnTo>
                      <a:pt x="89" y="345"/>
                    </a:lnTo>
                    <a:lnTo>
                      <a:pt x="94" y="367"/>
                    </a:lnTo>
                    <a:lnTo>
                      <a:pt x="100" y="386"/>
                    </a:lnTo>
                    <a:lnTo>
                      <a:pt x="108" y="406"/>
                    </a:lnTo>
                    <a:lnTo>
                      <a:pt x="120" y="426"/>
                    </a:lnTo>
                    <a:lnTo>
                      <a:pt x="131" y="443"/>
                    </a:lnTo>
                    <a:lnTo>
                      <a:pt x="145" y="460"/>
                    </a:lnTo>
                    <a:lnTo>
                      <a:pt x="162" y="475"/>
                    </a:lnTo>
                    <a:lnTo>
                      <a:pt x="162" y="475"/>
                    </a:lnTo>
                    <a:lnTo>
                      <a:pt x="179" y="490"/>
                    </a:lnTo>
                    <a:lnTo>
                      <a:pt x="196" y="501"/>
                    </a:lnTo>
                    <a:lnTo>
                      <a:pt x="213" y="509"/>
                    </a:lnTo>
                    <a:lnTo>
                      <a:pt x="231" y="518"/>
                    </a:lnTo>
                    <a:lnTo>
                      <a:pt x="251" y="524"/>
                    </a:lnTo>
                    <a:lnTo>
                      <a:pt x="270" y="528"/>
                    </a:lnTo>
                    <a:lnTo>
                      <a:pt x="289" y="531"/>
                    </a:lnTo>
                    <a:lnTo>
                      <a:pt x="309" y="531"/>
                    </a:lnTo>
                    <a:lnTo>
                      <a:pt x="309" y="61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Freeform 12"/>
              <p:cNvSpPr>
                <a:spLocks/>
              </p:cNvSpPr>
              <p:nvPr/>
            </p:nvSpPr>
            <p:spPr bwMode="auto">
              <a:xfrm>
                <a:off x="2117" y="6"/>
                <a:ext cx="316" cy="312"/>
              </a:xfrm>
              <a:custGeom>
                <a:avLst/>
                <a:gdLst>
                  <a:gd name="T0" fmla="*/ 316 w 316"/>
                  <a:gd name="T1" fmla="*/ 0 h 311"/>
                  <a:gd name="T2" fmla="*/ 316 w 316"/>
                  <a:gd name="T3" fmla="*/ 0 h 311"/>
                  <a:gd name="T4" fmla="*/ 316 w 316"/>
                  <a:gd name="T5" fmla="*/ 27 h 311"/>
                  <a:gd name="T6" fmla="*/ 312 w 316"/>
                  <a:gd name="T7" fmla="*/ 53 h 311"/>
                  <a:gd name="T8" fmla="*/ 306 w 316"/>
                  <a:gd name="T9" fmla="*/ 82 h 311"/>
                  <a:gd name="T10" fmla="*/ 298 w 316"/>
                  <a:gd name="T11" fmla="*/ 107 h 311"/>
                  <a:gd name="T12" fmla="*/ 288 w 316"/>
                  <a:gd name="T13" fmla="*/ 134 h 311"/>
                  <a:gd name="T14" fmla="*/ 275 w 316"/>
                  <a:gd name="T15" fmla="*/ 158 h 311"/>
                  <a:gd name="T16" fmla="*/ 260 w 316"/>
                  <a:gd name="T17" fmla="*/ 182 h 311"/>
                  <a:gd name="T18" fmla="*/ 241 w 316"/>
                  <a:gd name="T19" fmla="*/ 206 h 311"/>
                  <a:gd name="T20" fmla="*/ 241 w 316"/>
                  <a:gd name="T21" fmla="*/ 206 h 311"/>
                  <a:gd name="T22" fmla="*/ 229 w 316"/>
                  <a:gd name="T23" fmla="*/ 219 h 311"/>
                  <a:gd name="T24" fmla="*/ 216 w 316"/>
                  <a:gd name="T25" fmla="*/ 232 h 311"/>
                  <a:gd name="T26" fmla="*/ 203 w 316"/>
                  <a:gd name="T27" fmla="*/ 243 h 311"/>
                  <a:gd name="T28" fmla="*/ 189 w 316"/>
                  <a:gd name="T29" fmla="*/ 253 h 311"/>
                  <a:gd name="T30" fmla="*/ 175 w 316"/>
                  <a:gd name="T31" fmla="*/ 263 h 311"/>
                  <a:gd name="T32" fmla="*/ 161 w 316"/>
                  <a:gd name="T33" fmla="*/ 271 h 311"/>
                  <a:gd name="T34" fmla="*/ 145 w 316"/>
                  <a:gd name="T35" fmla="*/ 280 h 311"/>
                  <a:gd name="T36" fmla="*/ 130 w 316"/>
                  <a:gd name="T37" fmla="*/ 287 h 311"/>
                  <a:gd name="T38" fmla="*/ 114 w 316"/>
                  <a:gd name="T39" fmla="*/ 292 h 311"/>
                  <a:gd name="T40" fmla="*/ 99 w 316"/>
                  <a:gd name="T41" fmla="*/ 298 h 311"/>
                  <a:gd name="T42" fmla="*/ 83 w 316"/>
                  <a:gd name="T43" fmla="*/ 302 h 311"/>
                  <a:gd name="T44" fmla="*/ 66 w 316"/>
                  <a:gd name="T45" fmla="*/ 305 h 311"/>
                  <a:gd name="T46" fmla="*/ 49 w 316"/>
                  <a:gd name="T47" fmla="*/ 308 h 311"/>
                  <a:gd name="T48" fmla="*/ 34 w 316"/>
                  <a:gd name="T49" fmla="*/ 311 h 311"/>
                  <a:gd name="T50" fmla="*/ 17 w 316"/>
                  <a:gd name="T51" fmla="*/ 311 h 311"/>
                  <a:gd name="T52" fmla="*/ 0 w 316"/>
                  <a:gd name="T53" fmla="*/ 311 h 311"/>
                  <a:gd name="T54" fmla="*/ 0 w 316"/>
                  <a:gd name="T55" fmla="*/ 224 h 311"/>
                  <a:gd name="T56" fmla="*/ 0 w 316"/>
                  <a:gd name="T57" fmla="*/ 224 h 311"/>
                  <a:gd name="T58" fmla="*/ 24 w 316"/>
                  <a:gd name="T59" fmla="*/ 223 h 311"/>
                  <a:gd name="T60" fmla="*/ 48 w 316"/>
                  <a:gd name="T61" fmla="*/ 220 h 311"/>
                  <a:gd name="T62" fmla="*/ 72 w 316"/>
                  <a:gd name="T63" fmla="*/ 215 h 311"/>
                  <a:gd name="T64" fmla="*/ 94 w 316"/>
                  <a:gd name="T65" fmla="*/ 206 h 311"/>
                  <a:gd name="T66" fmla="*/ 117 w 316"/>
                  <a:gd name="T67" fmla="*/ 196 h 311"/>
                  <a:gd name="T68" fmla="*/ 138 w 316"/>
                  <a:gd name="T69" fmla="*/ 182 h 311"/>
                  <a:gd name="T70" fmla="*/ 157 w 316"/>
                  <a:gd name="T71" fmla="*/ 166 h 311"/>
                  <a:gd name="T72" fmla="*/ 175 w 316"/>
                  <a:gd name="T73" fmla="*/ 148 h 311"/>
                  <a:gd name="T74" fmla="*/ 175 w 316"/>
                  <a:gd name="T75" fmla="*/ 148 h 311"/>
                  <a:gd name="T76" fmla="*/ 188 w 316"/>
                  <a:gd name="T77" fmla="*/ 131 h 311"/>
                  <a:gd name="T78" fmla="*/ 199 w 316"/>
                  <a:gd name="T79" fmla="*/ 114 h 311"/>
                  <a:gd name="T80" fmla="*/ 209 w 316"/>
                  <a:gd name="T81" fmla="*/ 96 h 311"/>
                  <a:gd name="T82" fmla="*/ 217 w 316"/>
                  <a:gd name="T83" fmla="*/ 77 h 311"/>
                  <a:gd name="T84" fmla="*/ 223 w 316"/>
                  <a:gd name="T85" fmla="*/ 58 h 311"/>
                  <a:gd name="T86" fmla="*/ 227 w 316"/>
                  <a:gd name="T87" fmla="*/ 39 h 311"/>
                  <a:gd name="T88" fmla="*/ 229 w 316"/>
                  <a:gd name="T89" fmla="*/ 19 h 311"/>
                  <a:gd name="T90" fmla="*/ 229 w 316"/>
                  <a:gd name="T91" fmla="*/ 0 h 311"/>
                  <a:gd name="T92" fmla="*/ 316 w 316"/>
                  <a:gd name="T93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6" h="311">
                    <a:moveTo>
                      <a:pt x="316" y="0"/>
                    </a:moveTo>
                    <a:lnTo>
                      <a:pt x="316" y="0"/>
                    </a:lnTo>
                    <a:lnTo>
                      <a:pt x="316" y="27"/>
                    </a:lnTo>
                    <a:lnTo>
                      <a:pt x="312" y="53"/>
                    </a:lnTo>
                    <a:lnTo>
                      <a:pt x="306" y="82"/>
                    </a:lnTo>
                    <a:lnTo>
                      <a:pt x="298" y="107"/>
                    </a:lnTo>
                    <a:lnTo>
                      <a:pt x="288" y="134"/>
                    </a:lnTo>
                    <a:lnTo>
                      <a:pt x="275" y="158"/>
                    </a:lnTo>
                    <a:lnTo>
                      <a:pt x="260" y="182"/>
                    </a:lnTo>
                    <a:lnTo>
                      <a:pt x="241" y="206"/>
                    </a:lnTo>
                    <a:lnTo>
                      <a:pt x="241" y="206"/>
                    </a:lnTo>
                    <a:lnTo>
                      <a:pt x="229" y="219"/>
                    </a:lnTo>
                    <a:lnTo>
                      <a:pt x="216" y="232"/>
                    </a:lnTo>
                    <a:lnTo>
                      <a:pt x="203" y="243"/>
                    </a:lnTo>
                    <a:lnTo>
                      <a:pt x="189" y="253"/>
                    </a:lnTo>
                    <a:lnTo>
                      <a:pt x="175" y="263"/>
                    </a:lnTo>
                    <a:lnTo>
                      <a:pt x="161" y="271"/>
                    </a:lnTo>
                    <a:lnTo>
                      <a:pt x="145" y="280"/>
                    </a:lnTo>
                    <a:lnTo>
                      <a:pt x="130" y="287"/>
                    </a:lnTo>
                    <a:lnTo>
                      <a:pt x="114" y="292"/>
                    </a:lnTo>
                    <a:lnTo>
                      <a:pt x="99" y="298"/>
                    </a:lnTo>
                    <a:lnTo>
                      <a:pt x="83" y="302"/>
                    </a:lnTo>
                    <a:lnTo>
                      <a:pt x="66" y="305"/>
                    </a:lnTo>
                    <a:lnTo>
                      <a:pt x="49" y="308"/>
                    </a:lnTo>
                    <a:lnTo>
                      <a:pt x="34" y="311"/>
                    </a:lnTo>
                    <a:lnTo>
                      <a:pt x="17" y="311"/>
                    </a:lnTo>
                    <a:lnTo>
                      <a:pt x="0" y="311"/>
                    </a:lnTo>
                    <a:lnTo>
                      <a:pt x="0" y="224"/>
                    </a:lnTo>
                    <a:lnTo>
                      <a:pt x="0" y="224"/>
                    </a:lnTo>
                    <a:lnTo>
                      <a:pt x="24" y="223"/>
                    </a:lnTo>
                    <a:lnTo>
                      <a:pt x="48" y="220"/>
                    </a:lnTo>
                    <a:lnTo>
                      <a:pt x="72" y="215"/>
                    </a:lnTo>
                    <a:lnTo>
                      <a:pt x="94" y="206"/>
                    </a:lnTo>
                    <a:lnTo>
                      <a:pt x="117" y="196"/>
                    </a:lnTo>
                    <a:lnTo>
                      <a:pt x="138" y="182"/>
                    </a:lnTo>
                    <a:lnTo>
                      <a:pt x="157" y="166"/>
                    </a:lnTo>
                    <a:lnTo>
                      <a:pt x="175" y="148"/>
                    </a:lnTo>
                    <a:lnTo>
                      <a:pt x="175" y="148"/>
                    </a:lnTo>
                    <a:lnTo>
                      <a:pt x="188" y="131"/>
                    </a:lnTo>
                    <a:lnTo>
                      <a:pt x="199" y="114"/>
                    </a:lnTo>
                    <a:lnTo>
                      <a:pt x="209" y="96"/>
                    </a:lnTo>
                    <a:lnTo>
                      <a:pt x="217" y="77"/>
                    </a:lnTo>
                    <a:lnTo>
                      <a:pt x="223" y="58"/>
                    </a:lnTo>
                    <a:lnTo>
                      <a:pt x="227" y="39"/>
                    </a:lnTo>
                    <a:lnTo>
                      <a:pt x="229" y="19"/>
                    </a:lnTo>
                    <a:lnTo>
                      <a:pt x="229" y="0"/>
                    </a:lnTo>
                    <a:lnTo>
                      <a:pt x="31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0" name="Freeform 13"/>
              <p:cNvSpPr>
                <a:spLocks/>
              </p:cNvSpPr>
              <p:nvPr/>
            </p:nvSpPr>
            <p:spPr bwMode="auto">
              <a:xfrm>
                <a:off x="1793" y="232"/>
                <a:ext cx="615" cy="616"/>
              </a:xfrm>
              <a:custGeom>
                <a:avLst/>
                <a:gdLst>
                  <a:gd name="T0" fmla="*/ 541 w 616"/>
                  <a:gd name="T1" fmla="*/ 510 h 616"/>
                  <a:gd name="T2" fmla="*/ 496 w 616"/>
                  <a:gd name="T3" fmla="*/ 553 h 616"/>
                  <a:gd name="T4" fmla="*/ 444 w 616"/>
                  <a:gd name="T5" fmla="*/ 585 h 616"/>
                  <a:gd name="T6" fmla="*/ 389 w 616"/>
                  <a:gd name="T7" fmla="*/ 606 h 616"/>
                  <a:gd name="T8" fmla="*/ 329 w 616"/>
                  <a:gd name="T9" fmla="*/ 615 h 616"/>
                  <a:gd name="T10" fmla="*/ 270 w 616"/>
                  <a:gd name="T11" fmla="*/ 613 h 616"/>
                  <a:gd name="T12" fmla="*/ 212 w 616"/>
                  <a:gd name="T13" fmla="*/ 601 h 616"/>
                  <a:gd name="T14" fmla="*/ 157 w 616"/>
                  <a:gd name="T15" fmla="*/ 577 h 616"/>
                  <a:gd name="T16" fmla="*/ 106 w 616"/>
                  <a:gd name="T17" fmla="*/ 540 h 616"/>
                  <a:gd name="T18" fmla="*/ 83 w 616"/>
                  <a:gd name="T19" fmla="*/ 519 h 616"/>
                  <a:gd name="T20" fmla="*/ 45 w 616"/>
                  <a:gd name="T21" fmla="*/ 469 h 616"/>
                  <a:gd name="T22" fmla="*/ 20 w 616"/>
                  <a:gd name="T23" fmla="*/ 416 h 616"/>
                  <a:gd name="T24" fmla="*/ 4 w 616"/>
                  <a:gd name="T25" fmla="*/ 359 h 616"/>
                  <a:gd name="T26" fmla="*/ 0 w 616"/>
                  <a:gd name="T27" fmla="*/ 300 h 616"/>
                  <a:gd name="T28" fmla="*/ 7 w 616"/>
                  <a:gd name="T29" fmla="*/ 240 h 616"/>
                  <a:gd name="T30" fmla="*/ 25 w 616"/>
                  <a:gd name="T31" fmla="*/ 184 h 616"/>
                  <a:gd name="T32" fmla="*/ 56 w 616"/>
                  <a:gd name="T33" fmla="*/ 130 h 616"/>
                  <a:gd name="T34" fmla="*/ 76 w 616"/>
                  <a:gd name="T35" fmla="*/ 106 h 616"/>
                  <a:gd name="T36" fmla="*/ 100 w 616"/>
                  <a:gd name="T37" fmla="*/ 80 h 616"/>
                  <a:gd name="T38" fmla="*/ 126 w 616"/>
                  <a:gd name="T39" fmla="*/ 59 h 616"/>
                  <a:gd name="T40" fmla="*/ 154 w 616"/>
                  <a:gd name="T41" fmla="*/ 41 h 616"/>
                  <a:gd name="T42" fmla="*/ 184 w 616"/>
                  <a:gd name="T43" fmla="*/ 25 h 616"/>
                  <a:gd name="T44" fmla="*/ 215 w 616"/>
                  <a:gd name="T45" fmla="*/ 14 h 616"/>
                  <a:gd name="T46" fmla="*/ 246 w 616"/>
                  <a:gd name="T47" fmla="*/ 6 h 616"/>
                  <a:gd name="T48" fmla="*/ 278 w 616"/>
                  <a:gd name="T49" fmla="*/ 1 h 616"/>
                  <a:gd name="T50" fmla="*/ 310 w 616"/>
                  <a:gd name="T51" fmla="*/ 0 h 616"/>
                  <a:gd name="T52" fmla="*/ 310 w 616"/>
                  <a:gd name="T53" fmla="*/ 86 h 616"/>
                  <a:gd name="T54" fmla="*/ 264 w 616"/>
                  <a:gd name="T55" fmla="*/ 92 h 616"/>
                  <a:gd name="T56" fmla="*/ 219 w 616"/>
                  <a:gd name="T57" fmla="*/ 106 h 616"/>
                  <a:gd name="T58" fmla="*/ 178 w 616"/>
                  <a:gd name="T59" fmla="*/ 130 h 616"/>
                  <a:gd name="T60" fmla="*/ 141 w 616"/>
                  <a:gd name="T61" fmla="*/ 162 h 616"/>
                  <a:gd name="T62" fmla="*/ 127 w 616"/>
                  <a:gd name="T63" fmla="*/ 181 h 616"/>
                  <a:gd name="T64" fmla="*/ 106 w 616"/>
                  <a:gd name="T65" fmla="*/ 219 h 616"/>
                  <a:gd name="T66" fmla="*/ 93 w 616"/>
                  <a:gd name="T67" fmla="*/ 260 h 616"/>
                  <a:gd name="T68" fmla="*/ 88 w 616"/>
                  <a:gd name="T69" fmla="*/ 302 h 616"/>
                  <a:gd name="T70" fmla="*/ 90 w 616"/>
                  <a:gd name="T71" fmla="*/ 345 h 616"/>
                  <a:gd name="T72" fmla="*/ 102 w 616"/>
                  <a:gd name="T73" fmla="*/ 386 h 616"/>
                  <a:gd name="T74" fmla="*/ 120 w 616"/>
                  <a:gd name="T75" fmla="*/ 424 h 616"/>
                  <a:gd name="T76" fmla="*/ 147 w 616"/>
                  <a:gd name="T77" fmla="*/ 459 h 616"/>
                  <a:gd name="T78" fmla="*/ 164 w 616"/>
                  <a:gd name="T79" fmla="*/ 475 h 616"/>
                  <a:gd name="T80" fmla="*/ 199 w 616"/>
                  <a:gd name="T81" fmla="*/ 500 h 616"/>
                  <a:gd name="T82" fmla="*/ 239 w 616"/>
                  <a:gd name="T83" fmla="*/ 519 h 616"/>
                  <a:gd name="T84" fmla="*/ 281 w 616"/>
                  <a:gd name="T85" fmla="*/ 527 h 616"/>
                  <a:gd name="T86" fmla="*/ 324 w 616"/>
                  <a:gd name="T87" fmla="*/ 529 h 616"/>
                  <a:gd name="T88" fmla="*/ 366 w 616"/>
                  <a:gd name="T89" fmla="*/ 522 h 616"/>
                  <a:gd name="T90" fmla="*/ 406 w 616"/>
                  <a:gd name="T91" fmla="*/ 506 h 616"/>
                  <a:gd name="T92" fmla="*/ 442 w 616"/>
                  <a:gd name="T93" fmla="*/ 483 h 616"/>
                  <a:gd name="T94" fmla="*/ 475 w 616"/>
                  <a:gd name="T95" fmla="*/ 454 h 616"/>
                  <a:gd name="T96" fmla="*/ 488 w 616"/>
                  <a:gd name="T97" fmla="*/ 437 h 616"/>
                  <a:gd name="T98" fmla="*/ 509 w 616"/>
                  <a:gd name="T99" fmla="*/ 403 h 616"/>
                  <a:gd name="T100" fmla="*/ 522 w 616"/>
                  <a:gd name="T101" fmla="*/ 366 h 616"/>
                  <a:gd name="T102" fmla="*/ 529 w 616"/>
                  <a:gd name="T103" fmla="*/ 329 h 616"/>
                  <a:gd name="T104" fmla="*/ 616 w 616"/>
                  <a:gd name="T105" fmla="*/ 309 h 616"/>
                  <a:gd name="T106" fmla="*/ 615 w 616"/>
                  <a:gd name="T107" fmla="*/ 336 h 616"/>
                  <a:gd name="T108" fmla="*/ 606 w 616"/>
                  <a:gd name="T109" fmla="*/ 389 h 616"/>
                  <a:gd name="T110" fmla="*/ 587 w 616"/>
                  <a:gd name="T111" fmla="*/ 441 h 616"/>
                  <a:gd name="T112" fmla="*/ 558 w 616"/>
                  <a:gd name="T113" fmla="*/ 488 h 616"/>
                  <a:gd name="T114" fmla="*/ 541 w 616"/>
                  <a:gd name="T115" fmla="*/ 510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16" h="616">
                    <a:moveTo>
                      <a:pt x="541" y="510"/>
                    </a:moveTo>
                    <a:lnTo>
                      <a:pt x="541" y="510"/>
                    </a:lnTo>
                    <a:lnTo>
                      <a:pt x="519" y="533"/>
                    </a:lnTo>
                    <a:lnTo>
                      <a:pt x="496" y="553"/>
                    </a:lnTo>
                    <a:lnTo>
                      <a:pt x="471" y="571"/>
                    </a:lnTo>
                    <a:lnTo>
                      <a:pt x="444" y="585"/>
                    </a:lnTo>
                    <a:lnTo>
                      <a:pt x="417" y="596"/>
                    </a:lnTo>
                    <a:lnTo>
                      <a:pt x="389" y="606"/>
                    </a:lnTo>
                    <a:lnTo>
                      <a:pt x="359" y="612"/>
                    </a:lnTo>
                    <a:lnTo>
                      <a:pt x="329" y="615"/>
                    </a:lnTo>
                    <a:lnTo>
                      <a:pt x="300" y="616"/>
                    </a:lnTo>
                    <a:lnTo>
                      <a:pt x="270" y="613"/>
                    </a:lnTo>
                    <a:lnTo>
                      <a:pt x="242" y="609"/>
                    </a:lnTo>
                    <a:lnTo>
                      <a:pt x="212" y="601"/>
                    </a:lnTo>
                    <a:lnTo>
                      <a:pt x="184" y="591"/>
                    </a:lnTo>
                    <a:lnTo>
                      <a:pt x="157" y="577"/>
                    </a:lnTo>
                    <a:lnTo>
                      <a:pt x="130" y="560"/>
                    </a:lnTo>
                    <a:lnTo>
                      <a:pt x="106" y="540"/>
                    </a:lnTo>
                    <a:lnTo>
                      <a:pt x="106" y="540"/>
                    </a:lnTo>
                    <a:lnTo>
                      <a:pt x="83" y="519"/>
                    </a:lnTo>
                    <a:lnTo>
                      <a:pt x="64" y="495"/>
                    </a:lnTo>
                    <a:lnTo>
                      <a:pt x="45" y="469"/>
                    </a:lnTo>
                    <a:lnTo>
                      <a:pt x="31" y="444"/>
                    </a:lnTo>
                    <a:lnTo>
                      <a:pt x="20" y="416"/>
                    </a:lnTo>
                    <a:lnTo>
                      <a:pt x="10" y="387"/>
                    </a:lnTo>
                    <a:lnTo>
                      <a:pt x="4" y="359"/>
                    </a:lnTo>
                    <a:lnTo>
                      <a:pt x="1" y="329"/>
                    </a:lnTo>
                    <a:lnTo>
                      <a:pt x="0" y="300"/>
                    </a:lnTo>
                    <a:lnTo>
                      <a:pt x="3" y="270"/>
                    </a:lnTo>
                    <a:lnTo>
                      <a:pt x="7" y="240"/>
                    </a:lnTo>
                    <a:lnTo>
                      <a:pt x="15" y="212"/>
                    </a:lnTo>
                    <a:lnTo>
                      <a:pt x="25" y="184"/>
                    </a:lnTo>
                    <a:lnTo>
                      <a:pt x="39" y="157"/>
                    </a:lnTo>
                    <a:lnTo>
                      <a:pt x="56" y="130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88" y="93"/>
                    </a:lnTo>
                    <a:lnTo>
                      <a:pt x="100" y="80"/>
                    </a:lnTo>
                    <a:lnTo>
                      <a:pt x="113" y="69"/>
                    </a:lnTo>
                    <a:lnTo>
                      <a:pt x="126" y="59"/>
                    </a:lnTo>
                    <a:lnTo>
                      <a:pt x="140" y="49"/>
                    </a:lnTo>
                    <a:lnTo>
                      <a:pt x="154" y="41"/>
                    </a:lnTo>
                    <a:lnTo>
                      <a:pt x="168" y="32"/>
                    </a:lnTo>
                    <a:lnTo>
                      <a:pt x="184" y="25"/>
                    </a:lnTo>
                    <a:lnTo>
                      <a:pt x="199" y="20"/>
                    </a:lnTo>
                    <a:lnTo>
                      <a:pt x="215" y="14"/>
                    </a:lnTo>
                    <a:lnTo>
                      <a:pt x="230" y="10"/>
                    </a:lnTo>
                    <a:lnTo>
                      <a:pt x="246" y="6"/>
                    </a:lnTo>
                    <a:lnTo>
                      <a:pt x="261" y="3"/>
                    </a:lnTo>
                    <a:lnTo>
                      <a:pt x="278" y="1"/>
                    </a:lnTo>
                    <a:lnTo>
                      <a:pt x="294" y="0"/>
                    </a:lnTo>
                    <a:lnTo>
                      <a:pt x="310" y="0"/>
                    </a:lnTo>
                    <a:lnTo>
                      <a:pt x="310" y="86"/>
                    </a:lnTo>
                    <a:lnTo>
                      <a:pt x="310" y="86"/>
                    </a:lnTo>
                    <a:lnTo>
                      <a:pt x="287" y="88"/>
                    </a:lnTo>
                    <a:lnTo>
                      <a:pt x="264" y="92"/>
                    </a:lnTo>
                    <a:lnTo>
                      <a:pt x="242" y="97"/>
                    </a:lnTo>
                    <a:lnTo>
                      <a:pt x="219" y="106"/>
                    </a:lnTo>
                    <a:lnTo>
                      <a:pt x="198" y="116"/>
                    </a:lnTo>
                    <a:lnTo>
                      <a:pt x="178" y="130"/>
                    </a:lnTo>
                    <a:lnTo>
                      <a:pt x="160" y="145"/>
                    </a:lnTo>
                    <a:lnTo>
                      <a:pt x="141" y="162"/>
                    </a:lnTo>
                    <a:lnTo>
                      <a:pt x="141" y="162"/>
                    </a:lnTo>
                    <a:lnTo>
                      <a:pt x="127" y="181"/>
                    </a:lnTo>
                    <a:lnTo>
                      <a:pt x="116" y="199"/>
                    </a:lnTo>
                    <a:lnTo>
                      <a:pt x="106" y="219"/>
                    </a:lnTo>
                    <a:lnTo>
                      <a:pt x="99" y="239"/>
                    </a:lnTo>
                    <a:lnTo>
                      <a:pt x="93" y="260"/>
                    </a:lnTo>
                    <a:lnTo>
                      <a:pt x="89" y="281"/>
                    </a:lnTo>
                    <a:lnTo>
                      <a:pt x="88" y="302"/>
                    </a:lnTo>
                    <a:lnTo>
                      <a:pt x="88" y="324"/>
                    </a:lnTo>
                    <a:lnTo>
                      <a:pt x="90" y="345"/>
                    </a:lnTo>
                    <a:lnTo>
                      <a:pt x="95" y="365"/>
                    </a:lnTo>
                    <a:lnTo>
                      <a:pt x="102" y="386"/>
                    </a:lnTo>
                    <a:lnTo>
                      <a:pt x="110" y="406"/>
                    </a:lnTo>
                    <a:lnTo>
                      <a:pt x="120" y="424"/>
                    </a:lnTo>
                    <a:lnTo>
                      <a:pt x="133" y="442"/>
                    </a:lnTo>
                    <a:lnTo>
                      <a:pt x="147" y="459"/>
                    </a:lnTo>
                    <a:lnTo>
                      <a:pt x="164" y="475"/>
                    </a:lnTo>
                    <a:lnTo>
                      <a:pt x="164" y="475"/>
                    </a:lnTo>
                    <a:lnTo>
                      <a:pt x="181" y="489"/>
                    </a:lnTo>
                    <a:lnTo>
                      <a:pt x="199" y="500"/>
                    </a:lnTo>
                    <a:lnTo>
                      <a:pt x="219" y="510"/>
                    </a:lnTo>
                    <a:lnTo>
                      <a:pt x="239" y="519"/>
                    </a:lnTo>
                    <a:lnTo>
                      <a:pt x="260" y="524"/>
                    </a:lnTo>
                    <a:lnTo>
                      <a:pt x="281" y="527"/>
                    </a:lnTo>
                    <a:lnTo>
                      <a:pt x="302" y="529"/>
                    </a:lnTo>
                    <a:lnTo>
                      <a:pt x="324" y="529"/>
                    </a:lnTo>
                    <a:lnTo>
                      <a:pt x="345" y="526"/>
                    </a:lnTo>
                    <a:lnTo>
                      <a:pt x="366" y="522"/>
                    </a:lnTo>
                    <a:lnTo>
                      <a:pt x="386" y="514"/>
                    </a:lnTo>
                    <a:lnTo>
                      <a:pt x="406" y="506"/>
                    </a:lnTo>
                    <a:lnTo>
                      <a:pt x="424" y="496"/>
                    </a:lnTo>
                    <a:lnTo>
                      <a:pt x="442" y="483"/>
                    </a:lnTo>
                    <a:lnTo>
                      <a:pt x="459" y="469"/>
                    </a:lnTo>
                    <a:lnTo>
                      <a:pt x="475" y="454"/>
                    </a:lnTo>
                    <a:lnTo>
                      <a:pt x="475" y="454"/>
                    </a:lnTo>
                    <a:lnTo>
                      <a:pt x="488" y="437"/>
                    </a:lnTo>
                    <a:lnTo>
                      <a:pt x="499" y="420"/>
                    </a:lnTo>
                    <a:lnTo>
                      <a:pt x="509" y="403"/>
                    </a:lnTo>
                    <a:lnTo>
                      <a:pt x="516" y="384"/>
                    </a:lnTo>
                    <a:lnTo>
                      <a:pt x="522" y="366"/>
                    </a:lnTo>
                    <a:lnTo>
                      <a:pt x="526" y="348"/>
                    </a:lnTo>
                    <a:lnTo>
                      <a:pt x="529" y="329"/>
                    </a:lnTo>
                    <a:lnTo>
                      <a:pt x="530" y="309"/>
                    </a:lnTo>
                    <a:lnTo>
                      <a:pt x="616" y="309"/>
                    </a:lnTo>
                    <a:lnTo>
                      <a:pt x="616" y="309"/>
                    </a:lnTo>
                    <a:lnTo>
                      <a:pt x="615" y="336"/>
                    </a:lnTo>
                    <a:lnTo>
                      <a:pt x="612" y="363"/>
                    </a:lnTo>
                    <a:lnTo>
                      <a:pt x="606" y="389"/>
                    </a:lnTo>
                    <a:lnTo>
                      <a:pt x="598" y="416"/>
                    </a:lnTo>
                    <a:lnTo>
                      <a:pt x="587" y="441"/>
                    </a:lnTo>
                    <a:lnTo>
                      <a:pt x="574" y="465"/>
                    </a:lnTo>
                    <a:lnTo>
                      <a:pt x="558" y="488"/>
                    </a:lnTo>
                    <a:lnTo>
                      <a:pt x="541" y="510"/>
                    </a:lnTo>
                    <a:lnTo>
                      <a:pt x="541" y="5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Freeform 14"/>
              <p:cNvSpPr>
                <a:spLocks/>
              </p:cNvSpPr>
              <p:nvPr/>
            </p:nvSpPr>
            <p:spPr bwMode="auto">
              <a:xfrm>
                <a:off x="2325" y="218"/>
                <a:ext cx="616" cy="616"/>
              </a:xfrm>
              <a:custGeom>
                <a:avLst/>
                <a:gdLst>
                  <a:gd name="T0" fmla="*/ 74 w 616"/>
                  <a:gd name="T1" fmla="*/ 106 h 616"/>
                  <a:gd name="T2" fmla="*/ 121 w 616"/>
                  <a:gd name="T3" fmla="*/ 63 h 616"/>
                  <a:gd name="T4" fmla="*/ 172 w 616"/>
                  <a:gd name="T5" fmla="*/ 31 h 616"/>
                  <a:gd name="T6" fmla="*/ 229 w 616"/>
                  <a:gd name="T7" fmla="*/ 10 h 616"/>
                  <a:gd name="T8" fmla="*/ 287 w 616"/>
                  <a:gd name="T9" fmla="*/ 1 h 616"/>
                  <a:gd name="T10" fmla="*/ 346 w 616"/>
                  <a:gd name="T11" fmla="*/ 3 h 616"/>
                  <a:gd name="T12" fmla="*/ 404 w 616"/>
                  <a:gd name="T13" fmla="*/ 15 h 616"/>
                  <a:gd name="T14" fmla="*/ 459 w 616"/>
                  <a:gd name="T15" fmla="*/ 39 h 616"/>
                  <a:gd name="T16" fmla="*/ 510 w 616"/>
                  <a:gd name="T17" fmla="*/ 76 h 616"/>
                  <a:gd name="T18" fmla="*/ 533 w 616"/>
                  <a:gd name="T19" fmla="*/ 97 h 616"/>
                  <a:gd name="T20" fmla="*/ 569 w 616"/>
                  <a:gd name="T21" fmla="*/ 147 h 616"/>
                  <a:gd name="T22" fmla="*/ 596 w 616"/>
                  <a:gd name="T23" fmla="*/ 200 h 616"/>
                  <a:gd name="T24" fmla="*/ 612 w 616"/>
                  <a:gd name="T25" fmla="*/ 257 h 616"/>
                  <a:gd name="T26" fmla="*/ 616 w 616"/>
                  <a:gd name="T27" fmla="*/ 316 h 616"/>
                  <a:gd name="T28" fmla="*/ 609 w 616"/>
                  <a:gd name="T29" fmla="*/ 376 h 616"/>
                  <a:gd name="T30" fmla="*/ 591 w 616"/>
                  <a:gd name="T31" fmla="*/ 432 h 616"/>
                  <a:gd name="T32" fmla="*/ 559 w 616"/>
                  <a:gd name="T33" fmla="*/ 486 h 616"/>
                  <a:gd name="T34" fmla="*/ 540 w 616"/>
                  <a:gd name="T35" fmla="*/ 510 h 616"/>
                  <a:gd name="T36" fmla="*/ 516 w 616"/>
                  <a:gd name="T37" fmla="*/ 536 h 616"/>
                  <a:gd name="T38" fmla="*/ 490 w 616"/>
                  <a:gd name="T39" fmla="*/ 557 h 616"/>
                  <a:gd name="T40" fmla="*/ 462 w 616"/>
                  <a:gd name="T41" fmla="*/ 575 h 616"/>
                  <a:gd name="T42" fmla="*/ 432 w 616"/>
                  <a:gd name="T43" fmla="*/ 591 h 616"/>
                  <a:gd name="T44" fmla="*/ 401 w 616"/>
                  <a:gd name="T45" fmla="*/ 602 h 616"/>
                  <a:gd name="T46" fmla="*/ 370 w 616"/>
                  <a:gd name="T47" fmla="*/ 610 h 616"/>
                  <a:gd name="T48" fmla="*/ 339 w 616"/>
                  <a:gd name="T49" fmla="*/ 615 h 616"/>
                  <a:gd name="T50" fmla="*/ 306 w 616"/>
                  <a:gd name="T51" fmla="*/ 530 h 616"/>
                  <a:gd name="T52" fmla="*/ 329 w 616"/>
                  <a:gd name="T53" fmla="*/ 528 h 616"/>
                  <a:gd name="T54" fmla="*/ 376 w 616"/>
                  <a:gd name="T55" fmla="*/ 519 h 616"/>
                  <a:gd name="T56" fmla="*/ 418 w 616"/>
                  <a:gd name="T57" fmla="*/ 500 h 616"/>
                  <a:gd name="T58" fmla="*/ 456 w 616"/>
                  <a:gd name="T59" fmla="*/ 471 h 616"/>
                  <a:gd name="T60" fmla="*/ 475 w 616"/>
                  <a:gd name="T61" fmla="*/ 454 h 616"/>
                  <a:gd name="T62" fmla="*/ 500 w 616"/>
                  <a:gd name="T63" fmla="*/ 417 h 616"/>
                  <a:gd name="T64" fmla="*/ 517 w 616"/>
                  <a:gd name="T65" fmla="*/ 377 h 616"/>
                  <a:gd name="T66" fmla="*/ 527 w 616"/>
                  <a:gd name="T67" fmla="*/ 335 h 616"/>
                  <a:gd name="T68" fmla="*/ 528 w 616"/>
                  <a:gd name="T69" fmla="*/ 292 h 616"/>
                  <a:gd name="T70" fmla="*/ 521 w 616"/>
                  <a:gd name="T71" fmla="*/ 251 h 616"/>
                  <a:gd name="T72" fmla="*/ 506 w 616"/>
                  <a:gd name="T73" fmla="*/ 210 h 616"/>
                  <a:gd name="T74" fmla="*/ 483 w 616"/>
                  <a:gd name="T75" fmla="*/ 174 h 616"/>
                  <a:gd name="T76" fmla="*/ 452 w 616"/>
                  <a:gd name="T77" fmla="*/ 141 h 616"/>
                  <a:gd name="T78" fmla="*/ 435 w 616"/>
                  <a:gd name="T79" fmla="*/ 127 h 616"/>
                  <a:gd name="T80" fmla="*/ 397 w 616"/>
                  <a:gd name="T81" fmla="*/ 106 h 616"/>
                  <a:gd name="T82" fmla="*/ 356 w 616"/>
                  <a:gd name="T83" fmla="*/ 92 h 616"/>
                  <a:gd name="T84" fmla="*/ 313 w 616"/>
                  <a:gd name="T85" fmla="*/ 87 h 616"/>
                  <a:gd name="T86" fmla="*/ 271 w 616"/>
                  <a:gd name="T87" fmla="*/ 90 h 616"/>
                  <a:gd name="T88" fmla="*/ 230 w 616"/>
                  <a:gd name="T89" fmla="*/ 102 h 616"/>
                  <a:gd name="T90" fmla="*/ 192 w 616"/>
                  <a:gd name="T91" fmla="*/ 120 h 616"/>
                  <a:gd name="T92" fmla="*/ 156 w 616"/>
                  <a:gd name="T93" fmla="*/ 147 h 616"/>
                  <a:gd name="T94" fmla="*/ 141 w 616"/>
                  <a:gd name="T95" fmla="*/ 162 h 616"/>
                  <a:gd name="T96" fmla="*/ 117 w 616"/>
                  <a:gd name="T97" fmla="*/ 196 h 616"/>
                  <a:gd name="T98" fmla="*/ 100 w 616"/>
                  <a:gd name="T99" fmla="*/ 232 h 616"/>
                  <a:gd name="T100" fmla="*/ 90 w 616"/>
                  <a:gd name="T101" fmla="*/ 268 h 616"/>
                  <a:gd name="T102" fmla="*/ 87 w 616"/>
                  <a:gd name="T103" fmla="*/ 307 h 616"/>
                  <a:gd name="T104" fmla="*/ 0 w 616"/>
                  <a:gd name="T105" fmla="*/ 307 h 616"/>
                  <a:gd name="T106" fmla="*/ 4 w 616"/>
                  <a:gd name="T107" fmla="*/ 253 h 616"/>
                  <a:gd name="T108" fmla="*/ 18 w 616"/>
                  <a:gd name="T109" fmla="*/ 200 h 616"/>
                  <a:gd name="T110" fmla="*/ 42 w 616"/>
                  <a:gd name="T111" fmla="*/ 151 h 616"/>
                  <a:gd name="T112" fmla="*/ 74 w 616"/>
                  <a:gd name="T113" fmla="*/ 10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16" h="616">
                    <a:moveTo>
                      <a:pt x="74" y="106"/>
                    </a:moveTo>
                    <a:lnTo>
                      <a:pt x="74" y="106"/>
                    </a:lnTo>
                    <a:lnTo>
                      <a:pt x="97" y="83"/>
                    </a:lnTo>
                    <a:lnTo>
                      <a:pt x="121" y="63"/>
                    </a:lnTo>
                    <a:lnTo>
                      <a:pt x="145" y="45"/>
                    </a:lnTo>
                    <a:lnTo>
                      <a:pt x="172" y="31"/>
                    </a:lnTo>
                    <a:lnTo>
                      <a:pt x="199" y="20"/>
                    </a:lnTo>
                    <a:lnTo>
                      <a:pt x="229" y="10"/>
                    </a:lnTo>
                    <a:lnTo>
                      <a:pt x="257" y="4"/>
                    </a:lnTo>
                    <a:lnTo>
                      <a:pt x="287" y="1"/>
                    </a:lnTo>
                    <a:lnTo>
                      <a:pt x="316" y="0"/>
                    </a:lnTo>
                    <a:lnTo>
                      <a:pt x="346" y="3"/>
                    </a:lnTo>
                    <a:lnTo>
                      <a:pt x="374" y="7"/>
                    </a:lnTo>
                    <a:lnTo>
                      <a:pt x="404" y="15"/>
                    </a:lnTo>
                    <a:lnTo>
                      <a:pt x="432" y="27"/>
                    </a:lnTo>
                    <a:lnTo>
                      <a:pt x="459" y="39"/>
                    </a:lnTo>
                    <a:lnTo>
                      <a:pt x="484" y="56"/>
                    </a:lnTo>
                    <a:lnTo>
                      <a:pt x="510" y="76"/>
                    </a:lnTo>
                    <a:lnTo>
                      <a:pt x="510" y="76"/>
                    </a:lnTo>
                    <a:lnTo>
                      <a:pt x="533" y="97"/>
                    </a:lnTo>
                    <a:lnTo>
                      <a:pt x="552" y="121"/>
                    </a:lnTo>
                    <a:lnTo>
                      <a:pt x="569" y="147"/>
                    </a:lnTo>
                    <a:lnTo>
                      <a:pt x="585" y="172"/>
                    </a:lnTo>
                    <a:lnTo>
                      <a:pt x="596" y="200"/>
                    </a:lnTo>
                    <a:lnTo>
                      <a:pt x="606" y="229"/>
                    </a:lnTo>
                    <a:lnTo>
                      <a:pt x="612" y="257"/>
                    </a:lnTo>
                    <a:lnTo>
                      <a:pt x="615" y="287"/>
                    </a:lnTo>
                    <a:lnTo>
                      <a:pt x="616" y="316"/>
                    </a:lnTo>
                    <a:lnTo>
                      <a:pt x="613" y="346"/>
                    </a:lnTo>
                    <a:lnTo>
                      <a:pt x="609" y="376"/>
                    </a:lnTo>
                    <a:lnTo>
                      <a:pt x="600" y="404"/>
                    </a:lnTo>
                    <a:lnTo>
                      <a:pt x="591" y="432"/>
                    </a:lnTo>
                    <a:lnTo>
                      <a:pt x="576" y="459"/>
                    </a:lnTo>
                    <a:lnTo>
                      <a:pt x="559" y="486"/>
                    </a:lnTo>
                    <a:lnTo>
                      <a:pt x="540" y="510"/>
                    </a:lnTo>
                    <a:lnTo>
                      <a:pt x="540" y="510"/>
                    </a:lnTo>
                    <a:lnTo>
                      <a:pt x="528" y="523"/>
                    </a:lnTo>
                    <a:lnTo>
                      <a:pt x="516" y="536"/>
                    </a:lnTo>
                    <a:lnTo>
                      <a:pt x="503" y="547"/>
                    </a:lnTo>
                    <a:lnTo>
                      <a:pt x="490" y="557"/>
                    </a:lnTo>
                    <a:lnTo>
                      <a:pt x="476" y="567"/>
                    </a:lnTo>
                    <a:lnTo>
                      <a:pt x="462" y="575"/>
                    </a:lnTo>
                    <a:lnTo>
                      <a:pt x="448" y="584"/>
                    </a:lnTo>
                    <a:lnTo>
                      <a:pt x="432" y="591"/>
                    </a:lnTo>
                    <a:lnTo>
                      <a:pt x="417" y="596"/>
                    </a:lnTo>
                    <a:lnTo>
                      <a:pt x="401" y="602"/>
                    </a:lnTo>
                    <a:lnTo>
                      <a:pt x="386" y="606"/>
                    </a:lnTo>
                    <a:lnTo>
                      <a:pt x="370" y="610"/>
                    </a:lnTo>
                    <a:lnTo>
                      <a:pt x="354" y="613"/>
                    </a:lnTo>
                    <a:lnTo>
                      <a:pt x="339" y="615"/>
                    </a:lnTo>
                    <a:lnTo>
                      <a:pt x="306" y="616"/>
                    </a:lnTo>
                    <a:lnTo>
                      <a:pt x="306" y="530"/>
                    </a:lnTo>
                    <a:lnTo>
                      <a:pt x="306" y="530"/>
                    </a:lnTo>
                    <a:lnTo>
                      <a:pt x="329" y="528"/>
                    </a:lnTo>
                    <a:lnTo>
                      <a:pt x="353" y="524"/>
                    </a:lnTo>
                    <a:lnTo>
                      <a:pt x="376" y="519"/>
                    </a:lnTo>
                    <a:lnTo>
                      <a:pt x="397" y="510"/>
                    </a:lnTo>
                    <a:lnTo>
                      <a:pt x="418" y="500"/>
                    </a:lnTo>
                    <a:lnTo>
                      <a:pt x="438" y="486"/>
                    </a:lnTo>
                    <a:lnTo>
                      <a:pt x="456" y="471"/>
                    </a:lnTo>
                    <a:lnTo>
                      <a:pt x="475" y="454"/>
                    </a:lnTo>
                    <a:lnTo>
                      <a:pt x="475" y="454"/>
                    </a:lnTo>
                    <a:lnTo>
                      <a:pt x="489" y="435"/>
                    </a:lnTo>
                    <a:lnTo>
                      <a:pt x="500" y="417"/>
                    </a:lnTo>
                    <a:lnTo>
                      <a:pt x="510" y="397"/>
                    </a:lnTo>
                    <a:lnTo>
                      <a:pt x="517" y="377"/>
                    </a:lnTo>
                    <a:lnTo>
                      <a:pt x="523" y="356"/>
                    </a:lnTo>
                    <a:lnTo>
                      <a:pt x="527" y="335"/>
                    </a:lnTo>
                    <a:lnTo>
                      <a:pt x="528" y="314"/>
                    </a:lnTo>
                    <a:lnTo>
                      <a:pt x="528" y="292"/>
                    </a:lnTo>
                    <a:lnTo>
                      <a:pt x="525" y="271"/>
                    </a:lnTo>
                    <a:lnTo>
                      <a:pt x="521" y="251"/>
                    </a:lnTo>
                    <a:lnTo>
                      <a:pt x="514" y="230"/>
                    </a:lnTo>
                    <a:lnTo>
                      <a:pt x="506" y="210"/>
                    </a:lnTo>
                    <a:lnTo>
                      <a:pt x="496" y="192"/>
                    </a:lnTo>
                    <a:lnTo>
                      <a:pt x="483" y="174"/>
                    </a:lnTo>
                    <a:lnTo>
                      <a:pt x="469" y="157"/>
                    </a:lnTo>
                    <a:lnTo>
                      <a:pt x="452" y="141"/>
                    </a:lnTo>
                    <a:lnTo>
                      <a:pt x="452" y="141"/>
                    </a:lnTo>
                    <a:lnTo>
                      <a:pt x="435" y="127"/>
                    </a:lnTo>
                    <a:lnTo>
                      <a:pt x="417" y="116"/>
                    </a:lnTo>
                    <a:lnTo>
                      <a:pt x="397" y="106"/>
                    </a:lnTo>
                    <a:lnTo>
                      <a:pt x="376" y="97"/>
                    </a:lnTo>
                    <a:lnTo>
                      <a:pt x="356" y="92"/>
                    </a:lnTo>
                    <a:lnTo>
                      <a:pt x="335" y="89"/>
                    </a:lnTo>
                    <a:lnTo>
                      <a:pt x="313" y="87"/>
                    </a:lnTo>
                    <a:lnTo>
                      <a:pt x="292" y="87"/>
                    </a:lnTo>
                    <a:lnTo>
                      <a:pt x="271" y="90"/>
                    </a:lnTo>
                    <a:lnTo>
                      <a:pt x="250" y="94"/>
                    </a:lnTo>
                    <a:lnTo>
                      <a:pt x="230" y="102"/>
                    </a:lnTo>
                    <a:lnTo>
                      <a:pt x="210" y="110"/>
                    </a:lnTo>
                    <a:lnTo>
                      <a:pt x="192" y="120"/>
                    </a:lnTo>
                    <a:lnTo>
                      <a:pt x="173" y="133"/>
                    </a:lnTo>
                    <a:lnTo>
                      <a:pt x="156" y="147"/>
                    </a:lnTo>
                    <a:lnTo>
                      <a:pt x="141" y="162"/>
                    </a:lnTo>
                    <a:lnTo>
                      <a:pt x="141" y="162"/>
                    </a:lnTo>
                    <a:lnTo>
                      <a:pt x="128" y="179"/>
                    </a:lnTo>
                    <a:lnTo>
                      <a:pt x="117" y="196"/>
                    </a:lnTo>
                    <a:lnTo>
                      <a:pt x="107" y="213"/>
                    </a:lnTo>
                    <a:lnTo>
                      <a:pt x="100" y="232"/>
                    </a:lnTo>
                    <a:lnTo>
                      <a:pt x="94" y="250"/>
                    </a:lnTo>
                    <a:lnTo>
                      <a:pt x="90" y="268"/>
                    </a:lnTo>
                    <a:lnTo>
                      <a:pt x="87" y="287"/>
                    </a:lnTo>
                    <a:lnTo>
                      <a:pt x="87" y="307"/>
                    </a:lnTo>
                    <a:lnTo>
                      <a:pt x="0" y="307"/>
                    </a:lnTo>
                    <a:lnTo>
                      <a:pt x="0" y="307"/>
                    </a:lnTo>
                    <a:lnTo>
                      <a:pt x="1" y="280"/>
                    </a:lnTo>
                    <a:lnTo>
                      <a:pt x="4" y="253"/>
                    </a:lnTo>
                    <a:lnTo>
                      <a:pt x="9" y="227"/>
                    </a:lnTo>
                    <a:lnTo>
                      <a:pt x="18" y="200"/>
                    </a:lnTo>
                    <a:lnTo>
                      <a:pt x="29" y="176"/>
                    </a:lnTo>
                    <a:lnTo>
                      <a:pt x="42" y="151"/>
                    </a:lnTo>
                    <a:lnTo>
                      <a:pt x="57" y="128"/>
                    </a:lnTo>
                    <a:lnTo>
                      <a:pt x="74" y="106"/>
                    </a:lnTo>
                    <a:lnTo>
                      <a:pt x="74" y="10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Freeform 15"/>
              <p:cNvSpPr>
                <a:spLocks/>
              </p:cNvSpPr>
              <p:nvPr/>
            </p:nvSpPr>
            <p:spPr bwMode="auto">
              <a:xfrm>
                <a:off x="2090" y="1260"/>
                <a:ext cx="317" cy="312"/>
              </a:xfrm>
              <a:custGeom>
                <a:avLst/>
                <a:gdLst>
                  <a:gd name="T0" fmla="*/ 317 w 317"/>
                  <a:gd name="T1" fmla="*/ 311 h 311"/>
                  <a:gd name="T2" fmla="*/ 317 w 317"/>
                  <a:gd name="T3" fmla="*/ 311 h 311"/>
                  <a:gd name="T4" fmla="*/ 315 w 317"/>
                  <a:gd name="T5" fmla="*/ 284 h 311"/>
                  <a:gd name="T6" fmla="*/ 312 w 317"/>
                  <a:gd name="T7" fmla="*/ 257 h 311"/>
                  <a:gd name="T8" fmla="*/ 307 w 317"/>
                  <a:gd name="T9" fmla="*/ 230 h 311"/>
                  <a:gd name="T10" fmla="*/ 298 w 317"/>
                  <a:gd name="T11" fmla="*/ 203 h 311"/>
                  <a:gd name="T12" fmla="*/ 287 w 317"/>
                  <a:gd name="T13" fmla="*/ 176 h 311"/>
                  <a:gd name="T14" fmla="*/ 274 w 317"/>
                  <a:gd name="T15" fmla="*/ 152 h 311"/>
                  <a:gd name="T16" fmla="*/ 259 w 317"/>
                  <a:gd name="T17" fmla="*/ 128 h 311"/>
                  <a:gd name="T18" fmla="*/ 240 w 317"/>
                  <a:gd name="T19" fmla="*/ 106 h 311"/>
                  <a:gd name="T20" fmla="*/ 240 w 317"/>
                  <a:gd name="T21" fmla="*/ 106 h 311"/>
                  <a:gd name="T22" fmla="*/ 229 w 317"/>
                  <a:gd name="T23" fmla="*/ 92 h 311"/>
                  <a:gd name="T24" fmla="*/ 216 w 317"/>
                  <a:gd name="T25" fmla="*/ 80 h 311"/>
                  <a:gd name="T26" fmla="*/ 202 w 317"/>
                  <a:gd name="T27" fmla="*/ 69 h 311"/>
                  <a:gd name="T28" fmla="*/ 189 w 317"/>
                  <a:gd name="T29" fmla="*/ 58 h 311"/>
                  <a:gd name="T30" fmla="*/ 175 w 317"/>
                  <a:gd name="T31" fmla="*/ 48 h 311"/>
                  <a:gd name="T32" fmla="*/ 160 w 317"/>
                  <a:gd name="T33" fmla="*/ 39 h 311"/>
                  <a:gd name="T34" fmla="*/ 145 w 317"/>
                  <a:gd name="T35" fmla="*/ 31 h 311"/>
                  <a:gd name="T36" fmla="*/ 130 w 317"/>
                  <a:gd name="T37" fmla="*/ 24 h 311"/>
                  <a:gd name="T38" fmla="*/ 114 w 317"/>
                  <a:gd name="T39" fmla="*/ 18 h 311"/>
                  <a:gd name="T40" fmla="*/ 99 w 317"/>
                  <a:gd name="T41" fmla="*/ 12 h 311"/>
                  <a:gd name="T42" fmla="*/ 82 w 317"/>
                  <a:gd name="T43" fmla="*/ 8 h 311"/>
                  <a:gd name="T44" fmla="*/ 66 w 317"/>
                  <a:gd name="T45" fmla="*/ 5 h 311"/>
                  <a:gd name="T46" fmla="*/ 49 w 317"/>
                  <a:gd name="T47" fmla="*/ 2 h 311"/>
                  <a:gd name="T48" fmla="*/ 32 w 317"/>
                  <a:gd name="T49" fmla="*/ 0 h 311"/>
                  <a:gd name="T50" fmla="*/ 15 w 317"/>
                  <a:gd name="T51" fmla="*/ 0 h 311"/>
                  <a:gd name="T52" fmla="*/ 0 w 317"/>
                  <a:gd name="T53" fmla="*/ 0 h 311"/>
                  <a:gd name="T54" fmla="*/ 0 w 317"/>
                  <a:gd name="T55" fmla="*/ 87 h 311"/>
                  <a:gd name="T56" fmla="*/ 0 w 317"/>
                  <a:gd name="T57" fmla="*/ 87 h 311"/>
                  <a:gd name="T58" fmla="*/ 24 w 317"/>
                  <a:gd name="T59" fmla="*/ 87 h 311"/>
                  <a:gd name="T60" fmla="*/ 48 w 317"/>
                  <a:gd name="T61" fmla="*/ 90 h 311"/>
                  <a:gd name="T62" fmla="*/ 72 w 317"/>
                  <a:gd name="T63" fmla="*/ 96 h 311"/>
                  <a:gd name="T64" fmla="*/ 95 w 317"/>
                  <a:gd name="T65" fmla="*/ 104 h 311"/>
                  <a:gd name="T66" fmla="*/ 116 w 317"/>
                  <a:gd name="T67" fmla="*/ 114 h 311"/>
                  <a:gd name="T68" fmla="*/ 137 w 317"/>
                  <a:gd name="T69" fmla="*/ 128 h 311"/>
                  <a:gd name="T70" fmla="*/ 157 w 317"/>
                  <a:gd name="T71" fmla="*/ 144 h 311"/>
                  <a:gd name="T72" fmla="*/ 175 w 317"/>
                  <a:gd name="T73" fmla="*/ 162 h 311"/>
                  <a:gd name="T74" fmla="*/ 175 w 317"/>
                  <a:gd name="T75" fmla="*/ 162 h 311"/>
                  <a:gd name="T76" fmla="*/ 188 w 317"/>
                  <a:gd name="T77" fmla="*/ 179 h 311"/>
                  <a:gd name="T78" fmla="*/ 199 w 317"/>
                  <a:gd name="T79" fmla="*/ 196 h 311"/>
                  <a:gd name="T80" fmla="*/ 209 w 317"/>
                  <a:gd name="T81" fmla="*/ 215 h 311"/>
                  <a:gd name="T82" fmla="*/ 216 w 317"/>
                  <a:gd name="T83" fmla="*/ 233 h 311"/>
                  <a:gd name="T84" fmla="*/ 222 w 317"/>
                  <a:gd name="T85" fmla="*/ 253 h 311"/>
                  <a:gd name="T86" fmla="*/ 226 w 317"/>
                  <a:gd name="T87" fmla="*/ 271 h 311"/>
                  <a:gd name="T88" fmla="*/ 229 w 317"/>
                  <a:gd name="T89" fmla="*/ 291 h 311"/>
                  <a:gd name="T90" fmla="*/ 229 w 317"/>
                  <a:gd name="T91" fmla="*/ 311 h 311"/>
                  <a:gd name="T92" fmla="*/ 317 w 317"/>
                  <a:gd name="T93" fmla="*/ 311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7" h="311">
                    <a:moveTo>
                      <a:pt x="317" y="311"/>
                    </a:moveTo>
                    <a:lnTo>
                      <a:pt x="317" y="311"/>
                    </a:lnTo>
                    <a:lnTo>
                      <a:pt x="315" y="284"/>
                    </a:lnTo>
                    <a:lnTo>
                      <a:pt x="312" y="257"/>
                    </a:lnTo>
                    <a:lnTo>
                      <a:pt x="307" y="230"/>
                    </a:lnTo>
                    <a:lnTo>
                      <a:pt x="298" y="203"/>
                    </a:lnTo>
                    <a:lnTo>
                      <a:pt x="287" y="176"/>
                    </a:lnTo>
                    <a:lnTo>
                      <a:pt x="274" y="152"/>
                    </a:lnTo>
                    <a:lnTo>
                      <a:pt x="259" y="128"/>
                    </a:lnTo>
                    <a:lnTo>
                      <a:pt x="240" y="106"/>
                    </a:lnTo>
                    <a:lnTo>
                      <a:pt x="240" y="106"/>
                    </a:lnTo>
                    <a:lnTo>
                      <a:pt x="229" y="92"/>
                    </a:lnTo>
                    <a:lnTo>
                      <a:pt x="216" y="80"/>
                    </a:lnTo>
                    <a:lnTo>
                      <a:pt x="202" y="69"/>
                    </a:lnTo>
                    <a:lnTo>
                      <a:pt x="189" y="58"/>
                    </a:lnTo>
                    <a:lnTo>
                      <a:pt x="175" y="48"/>
                    </a:lnTo>
                    <a:lnTo>
                      <a:pt x="160" y="39"/>
                    </a:lnTo>
                    <a:lnTo>
                      <a:pt x="145" y="31"/>
                    </a:lnTo>
                    <a:lnTo>
                      <a:pt x="130" y="24"/>
                    </a:lnTo>
                    <a:lnTo>
                      <a:pt x="114" y="18"/>
                    </a:lnTo>
                    <a:lnTo>
                      <a:pt x="99" y="12"/>
                    </a:lnTo>
                    <a:lnTo>
                      <a:pt x="82" y="8"/>
                    </a:lnTo>
                    <a:lnTo>
                      <a:pt x="66" y="5"/>
                    </a:lnTo>
                    <a:lnTo>
                      <a:pt x="49" y="2"/>
                    </a:lnTo>
                    <a:lnTo>
                      <a:pt x="32" y="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24" y="87"/>
                    </a:lnTo>
                    <a:lnTo>
                      <a:pt x="48" y="90"/>
                    </a:lnTo>
                    <a:lnTo>
                      <a:pt x="72" y="96"/>
                    </a:lnTo>
                    <a:lnTo>
                      <a:pt x="95" y="104"/>
                    </a:lnTo>
                    <a:lnTo>
                      <a:pt x="116" y="114"/>
                    </a:lnTo>
                    <a:lnTo>
                      <a:pt x="137" y="128"/>
                    </a:lnTo>
                    <a:lnTo>
                      <a:pt x="157" y="144"/>
                    </a:lnTo>
                    <a:lnTo>
                      <a:pt x="175" y="162"/>
                    </a:lnTo>
                    <a:lnTo>
                      <a:pt x="175" y="162"/>
                    </a:lnTo>
                    <a:lnTo>
                      <a:pt x="188" y="179"/>
                    </a:lnTo>
                    <a:lnTo>
                      <a:pt x="199" y="196"/>
                    </a:lnTo>
                    <a:lnTo>
                      <a:pt x="209" y="215"/>
                    </a:lnTo>
                    <a:lnTo>
                      <a:pt x="216" y="233"/>
                    </a:lnTo>
                    <a:lnTo>
                      <a:pt x="222" y="253"/>
                    </a:lnTo>
                    <a:lnTo>
                      <a:pt x="226" y="271"/>
                    </a:lnTo>
                    <a:lnTo>
                      <a:pt x="229" y="291"/>
                    </a:lnTo>
                    <a:lnTo>
                      <a:pt x="229" y="311"/>
                    </a:lnTo>
                    <a:lnTo>
                      <a:pt x="317" y="311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Freeform 16"/>
              <p:cNvSpPr>
                <a:spLocks/>
              </p:cNvSpPr>
              <p:nvPr/>
            </p:nvSpPr>
            <p:spPr bwMode="auto">
              <a:xfrm>
                <a:off x="2320" y="1277"/>
                <a:ext cx="618" cy="616"/>
              </a:xfrm>
              <a:custGeom>
                <a:avLst/>
                <a:gdLst>
                  <a:gd name="T0" fmla="*/ 512 w 617"/>
                  <a:gd name="T1" fmla="*/ 75 h 616"/>
                  <a:gd name="T2" fmla="*/ 555 w 617"/>
                  <a:gd name="T3" fmla="*/ 121 h 616"/>
                  <a:gd name="T4" fmla="*/ 586 w 617"/>
                  <a:gd name="T5" fmla="*/ 172 h 616"/>
                  <a:gd name="T6" fmla="*/ 607 w 617"/>
                  <a:gd name="T7" fmla="*/ 229 h 616"/>
                  <a:gd name="T8" fmla="*/ 617 w 617"/>
                  <a:gd name="T9" fmla="*/ 287 h 616"/>
                  <a:gd name="T10" fmla="*/ 615 w 617"/>
                  <a:gd name="T11" fmla="*/ 346 h 616"/>
                  <a:gd name="T12" fmla="*/ 603 w 617"/>
                  <a:gd name="T13" fmla="*/ 404 h 616"/>
                  <a:gd name="T14" fmla="*/ 577 w 617"/>
                  <a:gd name="T15" fmla="*/ 459 h 616"/>
                  <a:gd name="T16" fmla="*/ 542 w 617"/>
                  <a:gd name="T17" fmla="*/ 510 h 616"/>
                  <a:gd name="T18" fmla="*/ 519 w 617"/>
                  <a:gd name="T19" fmla="*/ 533 h 616"/>
                  <a:gd name="T20" fmla="*/ 471 w 617"/>
                  <a:gd name="T21" fmla="*/ 571 h 616"/>
                  <a:gd name="T22" fmla="*/ 417 w 617"/>
                  <a:gd name="T23" fmla="*/ 596 h 616"/>
                  <a:gd name="T24" fmla="*/ 359 w 617"/>
                  <a:gd name="T25" fmla="*/ 612 h 616"/>
                  <a:gd name="T26" fmla="*/ 300 w 617"/>
                  <a:gd name="T27" fmla="*/ 616 h 616"/>
                  <a:gd name="T28" fmla="*/ 242 w 617"/>
                  <a:gd name="T29" fmla="*/ 609 h 616"/>
                  <a:gd name="T30" fmla="*/ 184 w 617"/>
                  <a:gd name="T31" fmla="*/ 591 h 616"/>
                  <a:gd name="T32" fmla="*/ 132 w 617"/>
                  <a:gd name="T33" fmla="*/ 559 h 616"/>
                  <a:gd name="T34" fmla="*/ 106 w 617"/>
                  <a:gd name="T35" fmla="*/ 540 h 616"/>
                  <a:gd name="T36" fmla="*/ 82 w 617"/>
                  <a:gd name="T37" fmla="*/ 516 h 616"/>
                  <a:gd name="T38" fmla="*/ 60 w 617"/>
                  <a:gd name="T39" fmla="*/ 490 h 616"/>
                  <a:gd name="T40" fmla="*/ 41 w 617"/>
                  <a:gd name="T41" fmla="*/ 462 h 616"/>
                  <a:gd name="T42" fmla="*/ 27 w 617"/>
                  <a:gd name="T43" fmla="*/ 432 h 616"/>
                  <a:gd name="T44" fmla="*/ 16 w 617"/>
                  <a:gd name="T45" fmla="*/ 403 h 616"/>
                  <a:gd name="T46" fmla="*/ 7 w 617"/>
                  <a:gd name="T47" fmla="*/ 370 h 616"/>
                  <a:gd name="T48" fmla="*/ 2 w 617"/>
                  <a:gd name="T49" fmla="*/ 339 h 616"/>
                  <a:gd name="T50" fmla="*/ 0 w 617"/>
                  <a:gd name="T51" fmla="*/ 306 h 616"/>
                  <a:gd name="T52" fmla="*/ 88 w 617"/>
                  <a:gd name="T53" fmla="*/ 306 h 616"/>
                  <a:gd name="T54" fmla="*/ 92 w 617"/>
                  <a:gd name="T55" fmla="*/ 352 h 616"/>
                  <a:gd name="T56" fmla="*/ 106 w 617"/>
                  <a:gd name="T57" fmla="*/ 397 h 616"/>
                  <a:gd name="T58" fmla="*/ 130 w 617"/>
                  <a:gd name="T59" fmla="*/ 438 h 616"/>
                  <a:gd name="T60" fmla="*/ 164 w 617"/>
                  <a:gd name="T61" fmla="*/ 475 h 616"/>
                  <a:gd name="T62" fmla="*/ 181 w 617"/>
                  <a:gd name="T63" fmla="*/ 489 h 616"/>
                  <a:gd name="T64" fmla="*/ 219 w 617"/>
                  <a:gd name="T65" fmla="*/ 510 h 616"/>
                  <a:gd name="T66" fmla="*/ 260 w 617"/>
                  <a:gd name="T67" fmla="*/ 524 h 616"/>
                  <a:gd name="T68" fmla="*/ 303 w 617"/>
                  <a:gd name="T69" fmla="*/ 528 h 616"/>
                  <a:gd name="T70" fmla="*/ 345 w 617"/>
                  <a:gd name="T71" fmla="*/ 526 h 616"/>
                  <a:gd name="T72" fmla="*/ 386 w 617"/>
                  <a:gd name="T73" fmla="*/ 514 h 616"/>
                  <a:gd name="T74" fmla="*/ 426 w 617"/>
                  <a:gd name="T75" fmla="*/ 496 h 616"/>
                  <a:gd name="T76" fmla="*/ 460 w 617"/>
                  <a:gd name="T77" fmla="*/ 469 h 616"/>
                  <a:gd name="T78" fmla="*/ 475 w 617"/>
                  <a:gd name="T79" fmla="*/ 453 h 616"/>
                  <a:gd name="T80" fmla="*/ 502 w 617"/>
                  <a:gd name="T81" fmla="*/ 417 h 616"/>
                  <a:gd name="T82" fmla="*/ 519 w 617"/>
                  <a:gd name="T83" fmla="*/ 377 h 616"/>
                  <a:gd name="T84" fmla="*/ 529 w 617"/>
                  <a:gd name="T85" fmla="*/ 335 h 616"/>
                  <a:gd name="T86" fmla="*/ 529 w 617"/>
                  <a:gd name="T87" fmla="*/ 292 h 616"/>
                  <a:gd name="T88" fmla="*/ 523 w 617"/>
                  <a:gd name="T89" fmla="*/ 251 h 616"/>
                  <a:gd name="T90" fmla="*/ 508 w 617"/>
                  <a:gd name="T91" fmla="*/ 210 h 616"/>
                  <a:gd name="T92" fmla="*/ 485 w 617"/>
                  <a:gd name="T93" fmla="*/ 174 h 616"/>
                  <a:gd name="T94" fmla="*/ 454 w 617"/>
                  <a:gd name="T95" fmla="*/ 141 h 616"/>
                  <a:gd name="T96" fmla="*/ 439 w 617"/>
                  <a:gd name="T97" fmla="*/ 128 h 616"/>
                  <a:gd name="T98" fmla="*/ 405 w 617"/>
                  <a:gd name="T99" fmla="*/ 108 h 616"/>
                  <a:gd name="T100" fmla="*/ 368 w 617"/>
                  <a:gd name="T101" fmla="*/ 94 h 616"/>
                  <a:gd name="T102" fmla="*/ 330 w 617"/>
                  <a:gd name="T103" fmla="*/ 87 h 616"/>
                  <a:gd name="T104" fmla="*/ 311 w 617"/>
                  <a:gd name="T105" fmla="*/ 0 h 616"/>
                  <a:gd name="T106" fmla="*/ 338 w 617"/>
                  <a:gd name="T107" fmla="*/ 1 h 616"/>
                  <a:gd name="T108" fmla="*/ 391 w 617"/>
                  <a:gd name="T109" fmla="*/ 10 h 616"/>
                  <a:gd name="T110" fmla="*/ 441 w 617"/>
                  <a:gd name="T111" fmla="*/ 29 h 616"/>
                  <a:gd name="T112" fmla="*/ 489 w 617"/>
                  <a:gd name="T113" fmla="*/ 58 h 616"/>
                  <a:gd name="T114" fmla="*/ 512 w 617"/>
                  <a:gd name="T115" fmla="*/ 75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17" h="616">
                    <a:moveTo>
                      <a:pt x="512" y="75"/>
                    </a:moveTo>
                    <a:lnTo>
                      <a:pt x="512" y="75"/>
                    </a:lnTo>
                    <a:lnTo>
                      <a:pt x="535" y="97"/>
                    </a:lnTo>
                    <a:lnTo>
                      <a:pt x="555" y="121"/>
                    </a:lnTo>
                    <a:lnTo>
                      <a:pt x="572" y="145"/>
                    </a:lnTo>
                    <a:lnTo>
                      <a:pt x="586" y="172"/>
                    </a:lnTo>
                    <a:lnTo>
                      <a:pt x="598" y="200"/>
                    </a:lnTo>
                    <a:lnTo>
                      <a:pt x="607" y="229"/>
                    </a:lnTo>
                    <a:lnTo>
                      <a:pt x="614" y="257"/>
                    </a:lnTo>
                    <a:lnTo>
                      <a:pt x="617" y="287"/>
                    </a:lnTo>
                    <a:lnTo>
                      <a:pt x="617" y="316"/>
                    </a:lnTo>
                    <a:lnTo>
                      <a:pt x="615" y="346"/>
                    </a:lnTo>
                    <a:lnTo>
                      <a:pt x="610" y="376"/>
                    </a:lnTo>
                    <a:lnTo>
                      <a:pt x="603" y="404"/>
                    </a:lnTo>
                    <a:lnTo>
                      <a:pt x="591" y="432"/>
                    </a:lnTo>
                    <a:lnTo>
                      <a:pt x="577" y="459"/>
                    </a:lnTo>
                    <a:lnTo>
                      <a:pt x="562" y="486"/>
                    </a:lnTo>
                    <a:lnTo>
                      <a:pt x="542" y="510"/>
                    </a:lnTo>
                    <a:lnTo>
                      <a:pt x="542" y="510"/>
                    </a:lnTo>
                    <a:lnTo>
                      <a:pt x="519" y="533"/>
                    </a:lnTo>
                    <a:lnTo>
                      <a:pt x="497" y="552"/>
                    </a:lnTo>
                    <a:lnTo>
                      <a:pt x="471" y="571"/>
                    </a:lnTo>
                    <a:lnTo>
                      <a:pt x="444" y="585"/>
                    </a:lnTo>
                    <a:lnTo>
                      <a:pt x="417" y="596"/>
                    </a:lnTo>
                    <a:lnTo>
                      <a:pt x="389" y="606"/>
                    </a:lnTo>
                    <a:lnTo>
                      <a:pt x="359" y="612"/>
                    </a:lnTo>
                    <a:lnTo>
                      <a:pt x="330" y="615"/>
                    </a:lnTo>
                    <a:lnTo>
                      <a:pt x="300" y="616"/>
                    </a:lnTo>
                    <a:lnTo>
                      <a:pt x="272" y="613"/>
                    </a:lnTo>
                    <a:lnTo>
                      <a:pt x="242" y="609"/>
                    </a:lnTo>
                    <a:lnTo>
                      <a:pt x="212" y="600"/>
                    </a:lnTo>
                    <a:lnTo>
                      <a:pt x="184" y="591"/>
                    </a:lnTo>
                    <a:lnTo>
                      <a:pt x="157" y="576"/>
                    </a:lnTo>
                    <a:lnTo>
                      <a:pt x="132" y="559"/>
                    </a:lnTo>
                    <a:lnTo>
                      <a:pt x="106" y="540"/>
                    </a:lnTo>
                    <a:lnTo>
                      <a:pt x="106" y="540"/>
                    </a:lnTo>
                    <a:lnTo>
                      <a:pt x="94" y="528"/>
                    </a:lnTo>
                    <a:lnTo>
                      <a:pt x="82" y="516"/>
                    </a:lnTo>
                    <a:lnTo>
                      <a:pt x="71" y="503"/>
                    </a:lnTo>
                    <a:lnTo>
                      <a:pt x="60" y="490"/>
                    </a:lnTo>
                    <a:lnTo>
                      <a:pt x="51" y="476"/>
                    </a:lnTo>
                    <a:lnTo>
                      <a:pt x="41" y="462"/>
                    </a:lnTo>
                    <a:lnTo>
                      <a:pt x="34" y="448"/>
                    </a:lnTo>
                    <a:lnTo>
                      <a:pt x="27" y="432"/>
                    </a:lnTo>
                    <a:lnTo>
                      <a:pt x="21" y="417"/>
                    </a:lnTo>
                    <a:lnTo>
                      <a:pt x="16" y="403"/>
                    </a:lnTo>
                    <a:lnTo>
                      <a:pt x="10" y="386"/>
                    </a:lnTo>
                    <a:lnTo>
                      <a:pt x="7" y="370"/>
                    </a:lnTo>
                    <a:lnTo>
                      <a:pt x="5" y="354"/>
                    </a:lnTo>
                    <a:lnTo>
                      <a:pt x="2" y="339"/>
                    </a:lnTo>
                    <a:lnTo>
                      <a:pt x="2" y="322"/>
                    </a:lnTo>
                    <a:lnTo>
                      <a:pt x="0" y="306"/>
                    </a:lnTo>
                    <a:lnTo>
                      <a:pt x="88" y="306"/>
                    </a:lnTo>
                    <a:lnTo>
                      <a:pt x="88" y="306"/>
                    </a:lnTo>
                    <a:lnTo>
                      <a:pt x="89" y="329"/>
                    </a:lnTo>
                    <a:lnTo>
                      <a:pt x="92" y="352"/>
                    </a:lnTo>
                    <a:lnTo>
                      <a:pt x="98" y="374"/>
                    </a:lnTo>
                    <a:lnTo>
                      <a:pt x="106" y="397"/>
                    </a:lnTo>
                    <a:lnTo>
                      <a:pt x="118" y="418"/>
                    </a:lnTo>
                    <a:lnTo>
                      <a:pt x="130" y="438"/>
                    </a:lnTo>
                    <a:lnTo>
                      <a:pt x="146" y="458"/>
                    </a:lnTo>
                    <a:lnTo>
                      <a:pt x="164" y="475"/>
                    </a:lnTo>
                    <a:lnTo>
                      <a:pt x="164" y="475"/>
                    </a:lnTo>
                    <a:lnTo>
                      <a:pt x="181" y="489"/>
                    </a:lnTo>
                    <a:lnTo>
                      <a:pt x="201" y="500"/>
                    </a:lnTo>
                    <a:lnTo>
                      <a:pt x="219" y="510"/>
                    </a:lnTo>
                    <a:lnTo>
                      <a:pt x="241" y="518"/>
                    </a:lnTo>
                    <a:lnTo>
                      <a:pt x="260" y="524"/>
                    </a:lnTo>
                    <a:lnTo>
                      <a:pt x="282" y="527"/>
                    </a:lnTo>
                    <a:lnTo>
                      <a:pt x="303" y="528"/>
                    </a:lnTo>
                    <a:lnTo>
                      <a:pt x="324" y="528"/>
                    </a:lnTo>
                    <a:lnTo>
                      <a:pt x="345" y="526"/>
                    </a:lnTo>
                    <a:lnTo>
                      <a:pt x="366" y="521"/>
                    </a:lnTo>
                    <a:lnTo>
                      <a:pt x="386" y="514"/>
                    </a:lnTo>
                    <a:lnTo>
                      <a:pt x="406" y="506"/>
                    </a:lnTo>
                    <a:lnTo>
                      <a:pt x="426" y="496"/>
                    </a:lnTo>
                    <a:lnTo>
                      <a:pt x="443" y="483"/>
                    </a:lnTo>
                    <a:lnTo>
                      <a:pt x="460" y="469"/>
                    </a:lnTo>
                    <a:lnTo>
                      <a:pt x="475" y="453"/>
                    </a:lnTo>
                    <a:lnTo>
                      <a:pt x="475" y="453"/>
                    </a:lnTo>
                    <a:lnTo>
                      <a:pt x="489" y="435"/>
                    </a:lnTo>
                    <a:lnTo>
                      <a:pt x="502" y="417"/>
                    </a:lnTo>
                    <a:lnTo>
                      <a:pt x="512" y="397"/>
                    </a:lnTo>
                    <a:lnTo>
                      <a:pt x="519" y="377"/>
                    </a:lnTo>
                    <a:lnTo>
                      <a:pt x="525" y="356"/>
                    </a:lnTo>
                    <a:lnTo>
                      <a:pt x="529" y="335"/>
                    </a:lnTo>
                    <a:lnTo>
                      <a:pt x="530" y="313"/>
                    </a:lnTo>
                    <a:lnTo>
                      <a:pt x="529" y="292"/>
                    </a:lnTo>
                    <a:lnTo>
                      <a:pt x="528" y="271"/>
                    </a:lnTo>
                    <a:lnTo>
                      <a:pt x="523" y="251"/>
                    </a:lnTo>
                    <a:lnTo>
                      <a:pt x="516" y="230"/>
                    </a:lnTo>
                    <a:lnTo>
                      <a:pt x="508" y="210"/>
                    </a:lnTo>
                    <a:lnTo>
                      <a:pt x="498" y="192"/>
                    </a:lnTo>
                    <a:lnTo>
                      <a:pt x="485" y="174"/>
                    </a:lnTo>
                    <a:lnTo>
                      <a:pt x="471" y="157"/>
                    </a:lnTo>
                    <a:lnTo>
                      <a:pt x="454" y="141"/>
                    </a:lnTo>
                    <a:lnTo>
                      <a:pt x="454" y="141"/>
                    </a:lnTo>
                    <a:lnTo>
                      <a:pt x="439" y="128"/>
                    </a:lnTo>
                    <a:lnTo>
                      <a:pt x="422" y="117"/>
                    </a:lnTo>
                    <a:lnTo>
                      <a:pt x="405" y="108"/>
                    </a:lnTo>
                    <a:lnTo>
                      <a:pt x="386" y="100"/>
                    </a:lnTo>
                    <a:lnTo>
                      <a:pt x="368" y="94"/>
                    </a:lnTo>
                    <a:lnTo>
                      <a:pt x="350" y="90"/>
                    </a:lnTo>
                    <a:lnTo>
                      <a:pt x="330" y="87"/>
                    </a:lnTo>
                    <a:lnTo>
                      <a:pt x="311" y="86"/>
                    </a:lnTo>
                    <a:lnTo>
                      <a:pt x="311" y="0"/>
                    </a:lnTo>
                    <a:lnTo>
                      <a:pt x="311" y="0"/>
                    </a:lnTo>
                    <a:lnTo>
                      <a:pt x="338" y="1"/>
                    </a:lnTo>
                    <a:lnTo>
                      <a:pt x="364" y="4"/>
                    </a:lnTo>
                    <a:lnTo>
                      <a:pt x="391" y="10"/>
                    </a:lnTo>
                    <a:lnTo>
                      <a:pt x="416" y="18"/>
                    </a:lnTo>
                    <a:lnTo>
                      <a:pt x="441" y="29"/>
                    </a:lnTo>
                    <a:lnTo>
                      <a:pt x="465" y="42"/>
                    </a:lnTo>
                    <a:lnTo>
                      <a:pt x="489" y="58"/>
                    </a:lnTo>
                    <a:lnTo>
                      <a:pt x="512" y="75"/>
                    </a:lnTo>
                    <a:lnTo>
                      <a:pt x="512" y="75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4" name="Freeform 17"/>
              <p:cNvSpPr>
                <a:spLocks/>
              </p:cNvSpPr>
              <p:nvPr/>
            </p:nvSpPr>
            <p:spPr bwMode="auto">
              <a:xfrm>
                <a:off x="1762" y="1261"/>
                <a:ext cx="311" cy="616"/>
              </a:xfrm>
              <a:custGeom>
                <a:avLst/>
                <a:gdLst>
                  <a:gd name="T0" fmla="*/ 311 w 311"/>
                  <a:gd name="T1" fmla="*/ 616 h 616"/>
                  <a:gd name="T2" fmla="*/ 256 w 311"/>
                  <a:gd name="T3" fmla="*/ 612 h 616"/>
                  <a:gd name="T4" fmla="*/ 203 w 311"/>
                  <a:gd name="T5" fmla="*/ 598 h 616"/>
                  <a:gd name="T6" fmla="*/ 152 w 311"/>
                  <a:gd name="T7" fmla="*/ 574 h 616"/>
                  <a:gd name="T8" fmla="*/ 106 w 311"/>
                  <a:gd name="T9" fmla="*/ 542 h 616"/>
                  <a:gd name="T10" fmla="*/ 83 w 311"/>
                  <a:gd name="T11" fmla="*/ 519 h 616"/>
                  <a:gd name="T12" fmla="*/ 46 w 311"/>
                  <a:gd name="T13" fmla="*/ 469 h 616"/>
                  <a:gd name="T14" fmla="*/ 20 w 311"/>
                  <a:gd name="T15" fmla="*/ 416 h 616"/>
                  <a:gd name="T16" fmla="*/ 4 w 311"/>
                  <a:gd name="T17" fmla="*/ 359 h 616"/>
                  <a:gd name="T18" fmla="*/ 0 w 311"/>
                  <a:gd name="T19" fmla="*/ 300 h 616"/>
                  <a:gd name="T20" fmla="*/ 8 w 311"/>
                  <a:gd name="T21" fmla="*/ 240 h 616"/>
                  <a:gd name="T22" fmla="*/ 27 w 311"/>
                  <a:gd name="T23" fmla="*/ 184 h 616"/>
                  <a:gd name="T24" fmla="*/ 56 w 311"/>
                  <a:gd name="T25" fmla="*/ 130 h 616"/>
                  <a:gd name="T26" fmla="*/ 76 w 311"/>
                  <a:gd name="T27" fmla="*/ 106 h 616"/>
                  <a:gd name="T28" fmla="*/ 100 w 311"/>
                  <a:gd name="T29" fmla="*/ 81 h 616"/>
                  <a:gd name="T30" fmla="*/ 126 w 311"/>
                  <a:gd name="T31" fmla="*/ 59 h 616"/>
                  <a:gd name="T32" fmla="*/ 154 w 311"/>
                  <a:gd name="T33" fmla="*/ 41 h 616"/>
                  <a:gd name="T34" fmla="*/ 184 w 311"/>
                  <a:gd name="T35" fmla="*/ 26 h 616"/>
                  <a:gd name="T36" fmla="*/ 215 w 311"/>
                  <a:gd name="T37" fmla="*/ 14 h 616"/>
                  <a:gd name="T38" fmla="*/ 246 w 311"/>
                  <a:gd name="T39" fmla="*/ 6 h 616"/>
                  <a:gd name="T40" fmla="*/ 278 w 311"/>
                  <a:gd name="T41" fmla="*/ 1 h 616"/>
                  <a:gd name="T42" fmla="*/ 311 w 311"/>
                  <a:gd name="T43" fmla="*/ 0 h 616"/>
                  <a:gd name="T44" fmla="*/ 311 w 311"/>
                  <a:gd name="T45" fmla="*/ 86 h 616"/>
                  <a:gd name="T46" fmla="*/ 264 w 311"/>
                  <a:gd name="T47" fmla="*/ 92 h 616"/>
                  <a:gd name="T48" fmla="*/ 219 w 311"/>
                  <a:gd name="T49" fmla="*/ 106 h 616"/>
                  <a:gd name="T50" fmla="*/ 178 w 311"/>
                  <a:gd name="T51" fmla="*/ 130 h 616"/>
                  <a:gd name="T52" fmla="*/ 141 w 311"/>
                  <a:gd name="T53" fmla="*/ 163 h 616"/>
                  <a:gd name="T54" fmla="*/ 127 w 311"/>
                  <a:gd name="T55" fmla="*/ 181 h 616"/>
                  <a:gd name="T56" fmla="*/ 106 w 311"/>
                  <a:gd name="T57" fmla="*/ 219 h 616"/>
                  <a:gd name="T58" fmla="*/ 93 w 311"/>
                  <a:gd name="T59" fmla="*/ 260 h 616"/>
                  <a:gd name="T60" fmla="*/ 87 w 311"/>
                  <a:gd name="T61" fmla="*/ 303 h 616"/>
                  <a:gd name="T62" fmla="*/ 90 w 311"/>
                  <a:gd name="T63" fmla="*/ 345 h 616"/>
                  <a:gd name="T64" fmla="*/ 102 w 311"/>
                  <a:gd name="T65" fmla="*/ 386 h 616"/>
                  <a:gd name="T66" fmla="*/ 120 w 311"/>
                  <a:gd name="T67" fmla="*/ 424 h 616"/>
                  <a:gd name="T68" fmla="*/ 147 w 311"/>
                  <a:gd name="T69" fmla="*/ 460 h 616"/>
                  <a:gd name="T70" fmla="*/ 164 w 311"/>
                  <a:gd name="T71" fmla="*/ 475 h 616"/>
                  <a:gd name="T72" fmla="*/ 196 w 311"/>
                  <a:gd name="T73" fmla="*/ 499 h 616"/>
                  <a:gd name="T74" fmla="*/ 233 w 311"/>
                  <a:gd name="T75" fmla="*/ 516 h 616"/>
                  <a:gd name="T76" fmla="*/ 271 w 311"/>
                  <a:gd name="T77" fmla="*/ 526 h 616"/>
                  <a:gd name="T78" fmla="*/ 311 w 311"/>
                  <a:gd name="T79" fmla="*/ 529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11" h="616">
                    <a:moveTo>
                      <a:pt x="311" y="616"/>
                    </a:moveTo>
                    <a:lnTo>
                      <a:pt x="311" y="616"/>
                    </a:lnTo>
                    <a:lnTo>
                      <a:pt x="283" y="615"/>
                    </a:lnTo>
                    <a:lnTo>
                      <a:pt x="256" y="612"/>
                    </a:lnTo>
                    <a:lnTo>
                      <a:pt x="229" y="607"/>
                    </a:lnTo>
                    <a:lnTo>
                      <a:pt x="203" y="598"/>
                    </a:lnTo>
                    <a:lnTo>
                      <a:pt x="178" y="588"/>
                    </a:lnTo>
                    <a:lnTo>
                      <a:pt x="152" y="574"/>
                    </a:lnTo>
                    <a:lnTo>
                      <a:pt x="128" y="559"/>
                    </a:lnTo>
                    <a:lnTo>
                      <a:pt x="106" y="542"/>
                    </a:lnTo>
                    <a:lnTo>
                      <a:pt x="106" y="542"/>
                    </a:lnTo>
                    <a:lnTo>
                      <a:pt x="83" y="519"/>
                    </a:lnTo>
                    <a:lnTo>
                      <a:pt x="63" y="495"/>
                    </a:lnTo>
                    <a:lnTo>
                      <a:pt x="46" y="469"/>
                    </a:lnTo>
                    <a:lnTo>
                      <a:pt x="31" y="444"/>
                    </a:lnTo>
                    <a:lnTo>
                      <a:pt x="20" y="416"/>
                    </a:lnTo>
                    <a:lnTo>
                      <a:pt x="11" y="387"/>
                    </a:lnTo>
                    <a:lnTo>
                      <a:pt x="4" y="359"/>
                    </a:lnTo>
                    <a:lnTo>
                      <a:pt x="1" y="329"/>
                    </a:lnTo>
                    <a:lnTo>
                      <a:pt x="0" y="300"/>
                    </a:lnTo>
                    <a:lnTo>
                      <a:pt x="3" y="270"/>
                    </a:lnTo>
                    <a:lnTo>
                      <a:pt x="8" y="240"/>
                    </a:lnTo>
                    <a:lnTo>
                      <a:pt x="15" y="212"/>
                    </a:lnTo>
                    <a:lnTo>
                      <a:pt x="27" y="184"/>
                    </a:lnTo>
                    <a:lnTo>
                      <a:pt x="39" y="157"/>
                    </a:lnTo>
                    <a:lnTo>
                      <a:pt x="56" y="130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87" y="93"/>
                    </a:lnTo>
                    <a:lnTo>
                      <a:pt x="100" y="81"/>
                    </a:lnTo>
                    <a:lnTo>
                      <a:pt x="113" y="69"/>
                    </a:lnTo>
                    <a:lnTo>
                      <a:pt x="126" y="59"/>
                    </a:lnTo>
                    <a:lnTo>
                      <a:pt x="140" y="50"/>
                    </a:lnTo>
                    <a:lnTo>
                      <a:pt x="154" y="41"/>
                    </a:lnTo>
                    <a:lnTo>
                      <a:pt x="168" y="33"/>
                    </a:lnTo>
                    <a:lnTo>
                      <a:pt x="184" y="26"/>
                    </a:lnTo>
                    <a:lnTo>
                      <a:pt x="199" y="20"/>
                    </a:lnTo>
                    <a:lnTo>
                      <a:pt x="215" y="14"/>
                    </a:lnTo>
                    <a:lnTo>
                      <a:pt x="230" y="10"/>
                    </a:lnTo>
                    <a:lnTo>
                      <a:pt x="246" y="6"/>
                    </a:lnTo>
                    <a:lnTo>
                      <a:pt x="261" y="3"/>
                    </a:lnTo>
                    <a:lnTo>
                      <a:pt x="278" y="1"/>
                    </a:lnTo>
                    <a:lnTo>
                      <a:pt x="294" y="0"/>
                    </a:lnTo>
                    <a:lnTo>
                      <a:pt x="311" y="0"/>
                    </a:lnTo>
                    <a:lnTo>
                      <a:pt x="311" y="86"/>
                    </a:lnTo>
                    <a:lnTo>
                      <a:pt x="311" y="86"/>
                    </a:lnTo>
                    <a:lnTo>
                      <a:pt x="287" y="88"/>
                    </a:lnTo>
                    <a:lnTo>
                      <a:pt x="264" y="92"/>
                    </a:lnTo>
                    <a:lnTo>
                      <a:pt x="242" y="98"/>
                    </a:lnTo>
                    <a:lnTo>
                      <a:pt x="219" y="106"/>
                    </a:lnTo>
                    <a:lnTo>
                      <a:pt x="198" y="116"/>
                    </a:lnTo>
                    <a:lnTo>
                      <a:pt x="178" y="130"/>
                    </a:lnTo>
                    <a:lnTo>
                      <a:pt x="160" y="146"/>
                    </a:lnTo>
                    <a:lnTo>
                      <a:pt x="141" y="163"/>
                    </a:lnTo>
                    <a:lnTo>
                      <a:pt x="141" y="163"/>
                    </a:lnTo>
                    <a:lnTo>
                      <a:pt x="127" y="181"/>
                    </a:lnTo>
                    <a:lnTo>
                      <a:pt x="116" y="199"/>
                    </a:lnTo>
                    <a:lnTo>
                      <a:pt x="106" y="219"/>
                    </a:lnTo>
                    <a:lnTo>
                      <a:pt x="99" y="239"/>
                    </a:lnTo>
                    <a:lnTo>
                      <a:pt x="93" y="260"/>
                    </a:lnTo>
                    <a:lnTo>
                      <a:pt x="89" y="281"/>
                    </a:lnTo>
                    <a:lnTo>
                      <a:pt x="87" y="303"/>
                    </a:lnTo>
                    <a:lnTo>
                      <a:pt x="87" y="324"/>
                    </a:lnTo>
                    <a:lnTo>
                      <a:pt x="90" y="345"/>
                    </a:lnTo>
                    <a:lnTo>
                      <a:pt x="95" y="365"/>
                    </a:lnTo>
                    <a:lnTo>
                      <a:pt x="102" y="386"/>
                    </a:lnTo>
                    <a:lnTo>
                      <a:pt x="110" y="406"/>
                    </a:lnTo>
                    <a:lnTo>
                      <a:pt x="120" y="424"/>
                    </a:lnTo>
                    <a:lnTo>
                      <a:pt x="133" y="443"/>
                    </a:lnTo>
                    <a:lnTo>
                      <a:pt x="147" y="460"/>
                    </a:lnTo>
                    <a:lnTo>
                      <a:pt x="164" y="475"/>
                    </a:lnTo>
                    <a:lnTo>
                      <a:pt x="164" y="475"/>
                    </a:lnTo>
                    <a:lnTo>
                      <a:pt x="179" y="488"/>
                    </a:lnTo>
                    <a:lnTo>
                      <a:pt x="196" y="499"/>
                    </a:lnTo>
                    <a:lnTo>
                      <a:pt x="215" y="509"/>
                    </a:lnTo>
                    <a:lnTo>
                      <a:pt x="233" y="516"/>
                    </a:lnTo>
                    <a:lnTo>
                      <a:pt x="251" y="522"/>
                    </a:lnTo>
                    <a:lnTo>
                      <a:pt x="271" y="526"/>
                    </a:lnTo>
                    <a:lnTo>
                      <a:pt x="291" y="529"/>
                    </a:lnTo>
                    <a:lnTo>
                      <a:pt x="311" y="529"/>
                    </a:lnTo>
                    <a:lnTo>
                      <a:pt x="311" y="616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5" name="Freeform 19"/>
              <p:cNvSpPr>
                <a:spLocks/>
              </p:cNvSpPr>
              <p:nvPr/>
            </p:nvSpPr>
            <p:spPr bwMode="auto">
              <a:xfrm>
                <a:off x="2093" y="4225"/>
                <a:ext cx="316" cy="312"/>
              </a:xfrm>
              <a:custGeom>
                <a:avLst/>
                <a:gdLst>
                  <a:gd name="T0" fmla="*/ 316 w 316"/>
                  <a:gd name="T1" fmla="*/ 0 h 311"/>
                  <a:gd name="T2" fmla="*/ 316 w 316"/>
                  <a:gd name="T3" fmla="*/ 0 h 311"/>
                  <a:gd name="T4" fmla="*/ 315 w 316"/>
                  <a:gd name="T5" fmla="*/ 27 h 311"/>
                  <a:gd name="T6" fmla="*/ 312 w 316"/>
                  <a:gd name="T7" fmla="*/ 53 h 311"/>
                  <a:gd name="T8" fmla="*/ 306 w 316"/>
                  <a:gd name="T9" fmla="*/ 82 h 311"/>
                  <a:gd name="T10" fmla="*/ 298 w 316"/>
                  <a:gd name="T11" fmla="*/ 107 h 311"/>
                  <a:gd name="T12" fmla="*/ 287 w 316"/>
                  <a:gd name="T13" fmla="*/ 134 h 311"/>
                  <a:gd name="T14" fmla="*/ 274 w 316"/>
                  <a:gd name="T15" fmla="*/ 158 h 311"/>
                  <a:gd name="T16" fmla="*/ 258 w 316"/>
                  <a:gd name="T17" fmla="*/ 182 h 311"/>
                  <a:gd name="T18" fmla="*/ 240 w 316"/>
                  <a:gd name="T19" fmla="*/ 205 h 311"/>
                  <a:gd name="T20" fmla="*/ 240 w 316"/>
                  <a:gd name="T21" fmla="*/ 205 h 311"/>
                  <a:gd name="T22" fmla="*/ 229 w 316"/>
                  <a:gd name="T23" fmla="*/ 219 h 311"/>
                  <a:gd name="T24" fmla="*/ 216 w 316"/>
                  <a:gd name="T25" fmla="*/ 230 h 311"/>
                  <a:gd name="T26" fmla="*/ 202 w 316"/>
                  <a:gd name="T27" fmla="*/ 243 h 311"/>
                  <a:gd name="T28" fmla="*/ 189 w 316"/>
                  <a:gd name="T29" fmla="*/ 253 h 311"/>
                  <a:gd name="T30" fmla="*/ 175 w 316"/>
                  <a:gd name="T31" fmla="*/ 263 h 311"/>
                  <a:gd name="T32" fmla="*/ 159 w 316"/>
                  <a:gd name="T33" fmla="*/ 271 h 311"/>
                  <a:gd name="T34" fmla="*/ 145 w 316"/>
                  <a:gd name="T35" fmla="*/ 280 h 311"/>
                  <a:gd name="T36" fmla="*/ 130 w 316"/>
                  <a:gd name="T37" fmla="*/ 287 h 311"/>
                  <a:gd name="T38" fmla="*/ 114 w 316"/>
                  <a:gd name="T39" fmla="*/ 292 h 311"/>
                  <a:gd name="T40" fmla="*/ 99 w 316"/>
                  <a:gd name="T41" fmla="*/ 298 h 311"/>
                  <a:gd name="T42" fmla="*/ 82 w 316"/>
                  <a:gd name="T43" fmla="*/ 302 h 311"/>
                  <a:gd name="T44" fmla="*/ 66 w 316"/>
                  <a:gd name="T45" fmla="*/ 307 h 311"/>
                  <a:gd name="T46" fmla="*/ 49 w 316"/>
                  <a:gd name="T47" fmla="*/ 308 h 311"/>
                  <a:gd name="T48" fmla="*/ 32 w 316"/>
                  <a:gd name="T49" fmla="*/ 311 h 311"/>
                  <a:gd name="T50" fmla="*/ 15 w 316"/>
                  <a:gd name="T51" fmla="*/ 311 h 311"/>
                  <a:gd name="T52" fmla="*/ 0 w 316"/>
                  <a:gd name="T53" fmla="*/ 311 h 311"/>
                  <a:gd name="T54" fmla="*/ 0 w 316"/>
                  <a:gd name="T55" fmla="*/ 225 h 311"/>
                  <a:gd name="T56" fmla="*/ 0 w 316"/>
                  <a:gd name="T57" fmla="*/ 225 h 311"/>
                  <a:gd name="T58" fmla="*/ 24 w 316"/>
                  <a:gd name="T59" fmla="*/ 223 h 311"/>
                  <a:gd name="T60" fmla="*/ 48 w 316"/>
                  <a:gd name="T61" fmla="*/ 220 h 311"/>
                  <a:gd name="T62" fmla="*/ 72 w 316"/>
                  <a:gd name="T63" fmla="*/ 215 h 311"/>
                  <a:gd name="T64" fmla="*/ 94 w 316"/>
                  <a:gd name="T65" fmla="*/ 206 h 311"/>
                  <a:gd name="T66" fmla="*/ 116 w 316"/>
                  <a:gd name="T67" fmla="*/ 196 h 311"/>
                  <a:gd name="T68" fmla="*/ 137 w 316"/>
                  <a:gd name="T69" fmla="*/ 182 h 311"/>
                  <a:gd name="T70" fmla="*/ 157 w 316"/>
                  <a:gd name="T71" fmla="*/ 167 h 311"/>
                  <a:gd name="T72" fmla="*/ 175 w 316"/>
                  <a:gd name="T73" fmla="*/ 148 h 311"/>
                  <a:gd name="T74" fmla="*/ 175 w 316"/>
                  <a:gd name="T75" fmla="*/ 148 h 311"/>
                  <a:gd name="T76" fmla="*/ 188 w 316"/>
                  <a:gd name="T77" fmla="*/ 131 h 311"/>
                  <a:gd name="T78" fmla="*/ 199 w 316"/>
                  <a:gd name="T79" fmla="*/ 114 h 311"/>
                  <a:gd name="T80" fmla="*/ 209 w 316"/>
                  <a:gd name="T81" fmla="*/ 96 h 311"/>
                  <a:gd name="T82" fmla="*/ 216 w 316"/>
                  <a:gd name="T83" fmla="*/ 78 h 311"/>
                  <a:gd name="T84" fmla="*/ 222 w 316"/>
                  <a:gd name="T85" fmla="*/ 58 h 311"/>
                  <a:gd name="T86" fmla="*/ 226 w 316"/>
                  <a:gd name="T87" fmla="*/ 39 h 311"/>
                  <a:gd name="T88" fmla="*/ 229 w 316"/>
                  <a:gd name="T89" fmla="*/ 20 h 311"/>
                  <a:gd name="T90" fmla="*/ 229 w 316"/>
                  <a:gd name="T91" fmla="*/ 0 h 311"/>
                  <a:gd name="T92" fmla="*/ 316 w 316"/>
                  <a:gd name="T93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6" h="311">
                    <a:moveTo>
                      <a:pt x="316" y="0"/>
                    </a:moveTo>
                    <a:lnTo>
                      <a:pt x="316" y="0"/>
                    </a:lnTo>
                    <a:lnTo>
                      <a:pt x="315" y="27"/>
                    </a:lnTo>
                    <a:lnTo>
                      <a:pt x="312" y="53"/>
                    </a:lnTo>
                    <a:lnTo>
                      <a:pt x="306" y="82"/>
                    </a:lnTo>
                    <a:lnTo>
                      <a:pt x="298" y="107"/>
                    </a:lnTo>
                    <a:lnTo>
                      <a:pt x="287" y="134"/>
                    </a:lnTo>
                    <a:lnTo>
                      <a:pt x="274" y="158"/>
                    </a:lnTo>
                    <a:lnTo>
                      <a:pt x="258" y="182"/>
                    </a:lnTo>
                    <a:lnTo>
                      <a:pt x="240" y="205"/>
                    </a:lnTo>
                    <a:lnTo>
                      <a:pt x="240" y="205"/>
                    </a:lnTo>
                    <a:lnTo>
                      <a:pt x="229" y="219"/>
                    </a:lnTo>
                    <a:lnTo>
                      <a:pt x="216" y="230"/>
                    </a:lnTo>
                    <a:lnTo>
                      <a:pt x="202" y="243"/>
                    </a:lnTo>
                    <a:lnTo>
                      <a:pt x="189" y="253"/>
                    </a:lnTo>
                    <a:lnTo>
                      <a:pt x="175" y="263"/>
                    </a:lnTo>
                    <a:lnTo>
                      <a:pt x="159" y="271"/>
                    </a:lnTo>
                    <a:lnTo>
                      <a:pt x="145" y="280"/>
                    </a:lnTo>
                    <a:lnTo>
                      <a:pt x="130" y="287"/>
                    </a:lnTo>
                    <a:lnTo>
                      <a:pt x="114" y="292"/>
                    </a:lnTo>
                    <a:lnTo>
                      <a:pt x="99" y="298"/>
                    </a:lnTo>
                    <a:lnTo>
                      <a:pt x="82" y="302"/>
                    </a:lnTo>
                    <a:lnTo>
                      <a:pt x="66" y="307"/>
                    </a:lnTo>
                    <a:lnTo>
                      <a:pt x="49" y="308"/>
                    </a:lnTo>
                    <a:lnTo>
                      <a:pt x="32" y="311"/>
                    </a:lnTo>
                    <a:lnTo>
                      <a:pt x="15" y="311"/>
                    </a:lnTo>
                    <a:lnTo>
                      <a:pt x="0" y="311"/>
                    </a:lnTo>
                    <a:lnTo>
                      <a:pt x="0" y="225"/>
                    </a:lnTo>
                    <a:lnTo>
                      <a:pt x="0" y="225"/>
                    </a:lnTo>
                    <a:lnTo>
                      <a:pt x="24" y="223"/>
                    </a:lnTo>
                    <a:lnTo>
                      <a:pt x="48" y="220"/>
                    </a:lnTo>
                    <a:lnTo>
                      <a:pt x="72" y="215"/>
                    </a:lnTo>
                    <a:lnTo>
                      <a:pt x="94" y="206"/>
                    </a:lnTo>
                    <a:lnTo>
                      <a:pt x="116" y="196"/>
                    </a:lnTo>
                    <a:lnTo>
                      <a:pt x="137" y="182"/>
                    </a:lnTo>
                    <a:lnTo>
                      <a:pt x="157" y="167"/>
                    </a:lnTo>
                    <a:lnTo>
                      <a:pt x="175" y="148"/>
                    </a:lnTo>
                    <a:lnTo>
                      <a:pt x="175" y="148"/>
                    </a:lnTo>
                    <a:lnTo>
                      <a:pt x="188" y="131"/>
                    </a:lnTo>
                    <a:lnTo>
                      <a:pt x="199" y="114"/>
                    </a:lnTo>
                    <a:lnTo>
                      <a:pt x="209" y="96"/>
                    </a:lnTo>
                    <a:lnTo>
                      <a:pt x="216" y="78"/>
                    </a:lnTo>
                    <a:lnTo>
                      <a:pt x="222" y="58"/>
                    </a:lnTo>
                    <a:lnTo>
                      <a:pt x="226" y="39"/>
                    </a:lnTo>
                    <a:lnTo>
                      <a:pt x="229" y="20"/>
                    </a:lnTo>
                    <a:lnTo>
                      <a:pt x="229" y="0"/>
                    </a:lnTo>
                    <a:lnTo>
                      <a:pt x="316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>
                <a:off x="2093" y="3901"/>
                <a:ext cx="316" cy="310"/>
              </a:xfrm>
              <a:custGeom>
                <a:avLst/>
                <a:gdLst>
                  <a:gd name="T0" fmla="*/ 316 w 316"/>
                  <a:gd name="T1" fmla="*/ 311 h 311"/>
                  <a:gd name="T2" fmla="*/ 316 w 316"/>
                  <a:gd name="T3" fmla="*/ 311 h 311"/>
                  <a:gd name="T4" fmla="*/ 315 w 316"/>
                  <a:gd name="T5" fmla="*/ 284 h 311"/>
                  <a:gd name="T6" fmla="*/ 312 w 316"/>
                  <a:gd name="T7" fmla="*/ 257 h 311"/>
                  <a:gd name="T8" fmla="*/ 306 w 316"/>
                  <a:gd name="T9" fmla="*/ 230 h 311"/>
                  <a:gd name="T10" fmla="*/ 298 w 316"/>
                  <a:gd name="T11" fmla="*/ 203 h 311"/>
                  <a:gd name="T12" fmla="*/ 287 w 316"/>
                  <a:gd name="T13" fmla="*/ 176 h 311"/>
                  <a:gd name="T14" fmla="*/ 274 w 316"/>
                  <a:gd name="T15" fmla="*/ 152 h 311"/>
                  <a:gd name="T16" fmla="*/ 258 w 316"/>
                  <a:gd name="T17" fmla="*/ 128 h 311"/>
                  <a:gd name="T18" fmla="*/ 240 w 316"/>
                  <a:gd name="T19" fmla="*/ 104 h 311"/>
                  <a:gd name="T20" fmla="*/ 240 w 316"/>
                  <a:gd name="T21" fmla="*/ 104 h 311"/>
                  <a:gd name="T22" fmla="*/ 229 w 316"/>
                  <a:gd name="T23" fmla="*/ 91 h 311"/>
                  <a:gd name="T24" fmla="*/ 216 w 316"/>
                  <a:gd name="T25" fmla="*/ 80 h 311"/>
                  <a:gd name="T26" fmla="*/ 202 w 316"/>
                  <a:gd name="T27" fmla="*/ 67 h 311"/>
                  <a:gd name="T28" fmla="*/ 189 w 316"/>
                  <a:gd name="T29" fmla="*/ 58 h 311"/>
                  <a:gd name="T30" fmla="*/ 175 w 316"/>
                  <a:gd name="T31" fmla="*/ 48 h 311"/>
                  <a:gd name="T32" fmla="*/ 159 w 316"/>
                  <a:gd name="T33" fmla="*/ 39 h 311"/>
                  <a:gd name="T34" fmla="*/ 145 w 316"/>
                  <a:gd name="T35" fmla="*/ 31 h 311"/>
                  <a:gd name="T36" fmla="*/ 130 w 316"/>
                  <a:gd name="T37" fmla="*/ 24 h 311"/>
                  <a:gd name="T38" fmla="*/ 114 w 316"/>
                  <a:gd name="T39" fmla="*/ 18 h 311"/>
                  <a:gd name="T40" fmla="*/ 99 w 316"/>
                  <a:gd name="T41" fmla="*/ 12 h 311"/>
                  <a:gd name="T42" fmla="*/ 82 w 316"/>
                  <a:gd name="T43" fmla="*/ 8 h 311"/>
                  <a:gd name="T44" fmla="*/ 66 w 316"/>
                  <a:gd name="T45" fmla="*/ 4 h 311"/>
                  <a:gd name="T46" fmla="*/ 49 w 316"/>
                  <a:gd name="T47" fmla="*/ 1 h 311"/>
                  <a:gd name="T48" fmla="*/ 32 w 316"/>
                  <a:gd name="T49" fmla="*/ 0 h 311"/>
                  <a:gd name="T50" fmla="*/ 15 w 316"/>
                  <a:gd name="T51" fmla="*/ 0 h 311"/>
                  <a:gd name="T52" fmla="*/ 0 w 316"/>
                  <a:gd name="T53" fmla="*/ 0 h 311"/>
                  <a:gd name="T54" fmla="*/ 0 w 316"/>
                  <a:gd name="T55" fmla="*/ 87 h 311"/>
                  <a:gd name="T56" fmla="*/ 0 w 316"/>
                  <a:gd name="T57" fmla="*/ 87 h 311"/>
                  <a:gd name="T58" fmla="*/ 24 w 316"/>
                  <a:gd name="T59" fmla="*/ 87 h 311"/>
                  <a:gd name="T60" fmla="*/ 48 w 316"/>
                  <a:gd name="T61" fmla="*/ 90 h 311"/>
                  <a:gd name="T62" fmla="*/ 72 w 316"/>
                  <a:gd name="T63" fmla="*/ 96 h 311"/>
                  <a:gd name="T64" fmla="*/ 94 w 316"/>
                  <a:gd name="T65" fmla="*/ 104 h 311"/>
                  <a:gd name="T66" fmla="*/ 116 w 316"/>
                  <a:gd name="T67" fmla="*/ 114 h 311"/>
                  <a:gd name="T68" fmla="*/ 137 w 316"/>
                  <a:gd name="T69" fmla="*/ 128 h 311"/>
                  <a:gd name="T70" fmla="*/ 157 w 316"/>
                  <a:gd name="T71" fmla="*/ 144 h 311"/>
                  <a:gd name="T72" fmla="*/ 175 w 316"/>
                  <a:gd name="T73" fmla="*/ 162 h 311"/>
                  <a:gd name="T74" fmla="*/ 175 w 316"/>
                  <a:gd name="T75" fmla="*/ 162 h 311"/>
                  <a:gd name="T76" fmla="*/ 188 w 316"/>
                  <a:gd name="T77" fmla="*/ 179 h 311"/>
                  <a:gd name="T78" fmla="*/ 199 w 316"/>
                  <a:gd name="T79" fmla="*/ 196 h 311"/>
                  <a:gd name="T80" fmla="*/ 209 w 316"/>
                  <a:gd name="T81" fmla="*/ 214 h 311"/>
                  <a:gd name="T82" fmla="*/ 216 w 316"/>
                  <a:gd name="T83" fmla="*/ 233 h 311"/>
                  <a:gd name="T84" fmla="*/ 222 w 316"/>
                  <a:gd name="T85" fmla="*/ 253 h 311"/>
                  <a:gd name="T86" fmla="*/ 226 w 316"/>
                  <a:gd name="T87" fmla="*/ 271 h 311"/>
                  <a:gd name="T88" fmla="*/ 229 w 316"/>
                  <a:gd name="T89" fmla="*/ 291 h 311"/>
                  <a:gd name="T90" fmla="*/ 229 w 316"/>
                  <a:gd name="T91" fmla="*/ 311 h 311"/>
                  <a:gd name="T92" fmla="*/ 316 w 316"/>
                  <a:gd name="T93" fmla="*/ 311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6" h="311">
                    <a:moveTo>
                      <a:pt x="316" y="311"/>
                    </a:moveTo>
                    <a:lnTo>
                      <a:pt x="316" y="311"/>
                    </a:lnTo>
                    <a:lnTo>
                      <a:pt x="315" y="284"/>
                    </a:lnTo>
                    <a:lnTo>
                      <a:pt x="312" y="257"/>
                    </a:lnTo>
                    <a:lnTo>
                      <a:pt x="306" y="230"/>
                    </a:lnTo>
                    <a:lnTo>
                      <a:pt x="298" y="203"/>
                    </a:lnTo>
                    <a:lnTo>
                      <a:pt x="287" y="176"/>
                    </a:lnTo>
                    <a:lnTo>
                      <a:pt x="274" y="152"/>
                    </a:lnTo>
                    <a:lnTo>
                      <a:pt x="258" y="128"/>
                    </a:lnTo>
                    <a:lnTo>
                      <a:pt x="240" y="104"/>
                    </a:lnTo>
                    <a:lnTo>
                      <a:pt x="240" y="104"/>
                    </a:lnTo>
                    <a:lnTo>
                      <a:pt x="229" y="91"/>
                    </a:lnTo>
                    <a:lnTo>
                      <a:pt x="216" y="80"/>
                    </a:lnTo>
                    <a:lnTo>
                      <a:pt x="202" y="67"/>
                    </a:lnTo>
                    <a:lnTo>
                      <a:pt x="189" y="58"/>
                    </a:lnTo>
                    <a:lnTo>
                      <a:pt x="175" y="48"/>
                    </a:lnTo>
                    <a:lnTo>
                      <a:pt x="159" y="39"/>
                    </a:lnTo>
                    <a:lnTo>
                      <a:pt x="145" y="31"/>
                    </a:lnTo>
                    <a:lnTo>
                      <a:pt x="130" y="24"/>
                    </a:lnTo>
                    <a:lnTo>
                      <a:pt x="114" y="18"/>
                    </a:lnTo>
                    <a:lnTo>
                      <a:pt x="99" y="12"/>
                    </a:lnTo>
                    <a:lnTo>
                      <a:pt x="82" y="8"/>
                    </a:lnTo>
                    <a:lnTo>
                      <a:pt x="66" y="4"/>
                    </a:lnTo>
                    <a:lnTo>
                      <a:pt x="49" y="1"/>
                    </a:lnTo>
                    <a:lnTo>
                      <a:pt x="32" y="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24" y="87"/>
                    </a:lnTo>
                    <a:lnTo>
                      <a:pt x="48" y="90"/>
                    </a:lnTo>
                    <a:lnTo>
                      <a:pt x="72" y="96"/>
                    </a:lnTo>
                    <a:lnTo>
                      <a:pt x="94" y="104"/>
                    </a:lnTo>
                    <a:lnTo>
                      <a:pt x="116" y="114"/>
                    </a:lnTo>
                    <a:lnTo>
                      <a:pt x="137" y="128"/>
                    </a:lnTo>
                    <a:lnTo>
                      <a:pt x="157" y="144"/>
                    </a:lnTo>
                    <a:lnTo>
                      <a:pt x="175" y="162"/>
                    </a:lnTo>
                    <a:lnTo>
                      <a:pt x="175" y="162"/>
                    </a:lnTo>
                    <a:lnTo>
                      <a:pt x="188" y="179"/>
                    </a:lnTo>
                    <a:lnTo>
                      <a:pt x="199" y="196"/>
                    </a:lnTo>
                    <a:lnTo>
                      <a:pt x="209" y="214"/>
                    </a:lnTo>
                    <a:lnTo>
                      <a:pt x="216" y="233"/>
                    </a:lnTo>
                    <a:lnTo>
                      <a:pt x="222" y="253"/>
                    </a:lnTo>
                    <a:lnTo>
                      <a:pt x="226" y="271"/>
                    </a:lnTo>
                    <a:lnTo>
                      <a:pt x="229" y="291"/>
                    </a:lnTo>
                    <a:lnTo>
                      <a:pt x="229" y="311"/>
                    </a:lnTo>
                    <a:lnTo>
                      <a:pt x="316" y="311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auto">
              <a:xfrm>
                <a:off x="2303" y="2854"/>
                <a:ext cx="311" cy="618"/>
              </a:xfrm>
              <a:custGeom>
                <a:avLst/>
                <a:gdLst>
                  <a:gd name="T0" fmla="*/ 311 w 311"/>
                  <a:gd name="T1" fmla="*/ 617 h 617"/>
                  <a:gd name="T2" fmla="*/ 256 w 311"/>
                  <a:gd name="T3" fmla="*/ 613 h 617"/>
                  <a:gd name="T4" fmla="*/ 204 w 311"/>
                  <a:gd name="T5" fmla="*/ 598 h 617"/>
                  <a:gd name="T6" fmla="*/ 153 w 311"/>
                  <a:gd name="T7" fmla="*/ 574 h 617"/>
                  <a:gd name="T8" fmla="*/ 106 w 311"/>
                  <a:gd name="T9" fmla="*/ 540 h 617"/>
                  <a:gd name="T10" fmla="*/ 84 w 311"/>
                  <a:gd name="T11" fmla="*/ 519 h 617"/>
                  <a:gd name="T12" fmla="*/ 47 w 311"/>
                  <a:gd name="T13" fmla="*/ 470 h 617"/>
                  <a:gd name="T14" fmla="*/ 20 w 311"/>
                  <a:gd name="T15" fmla="*/ 416 h 617"/>
                  <a:gd name="T16" fmla="*/ 5 w 311"/>
                  <a:gd name="T17" fmla="*/ 360 h 617"/>
                  <a:gd name="T18" fmla="*/ 0 w 311"/>
                  <a:gd name="T19" fmla="*/ 300 h 617"/>
                  <a:gd name="T20" fmla="*/ 9 w 311"/>
                  <a:gd name="T21" fmla="*/ 241 h 617"/>
                  <a:gd name="T22" fmla="*/ 27 w 311"/>
                  <a:gd name="T23" fmla="*/ 184 h 617"/>
                  <a:gd name="T24" fmla="*/ 57 w 311"/>
                  <a:gd name="T25" fmla="*/ 130 h 617"/>
                  <a:gd name="T26" fmla="*/ 77 w 311"/>
                  <a:gd name="T27" fmla="*/ 106 h 617"/>
                  <a:gd name="T28" fmla="*/ 101 w 311"/>
                  <a:gd name="T29" fmla="*/ 81 h 617"/>
                  <a:gd name="T30" fmla="*/ 128 w 311"/>
                  <a:gd name="T31" fmla="*/ 60 h 617"/>
                  <a:gd name="T32" fmla="*/ 154 w 311"/>
                  <a:gd name="T33" fmla="*/ 41 h 617"/>
                  <a:gd name="T34" fmla="*/ 184 w 311"/>
                  <a:gd name="T35" fmla="*/ 26 h 617"/>
                  <a:gd name="T36" fmla="*/ 215 w 311"/>
                  <a:gd name="T37" fmla="*/ 15 h 617"/>
                  <a:gd name="T38" fmla="*/ 246 w 311"/>
                  <a:gd name="T39" fmla="*/ 6 h 617"/>
                  <a:gd name="T40" fmla="*/ 279 w 311"/>
                  <a:gd name="T41" fmla="*/ 2 h 617"/>
                  <a:gd name="T42" fmla="*/ 311 w 311"/>
                  <a:gd name="T43" fmla="*/ 0 h 617"/>
                  <a:gd name="T44" fmla="*/ 311 w 311"/>
                  <a:gd name="T45" fmla="*/ 87 h 617"/>
                  <a:gd name="T46" fmla="*/ 265 w 311"/>
                  <a:gd name="T47" fmla="*/ 92 h 617"/>
                  <a:gd name="T48" fmla="*/ 219 w 311"/>
                  <a:gd name="T49" fmla="*/ 106 h 617"/>
                  <a:gd name="T50" fmla="*/ 178 w 311"/>
                  <a:gd name="T51" fmla="*/ 129 h 617"/>
                  <a:gd name="T52" fmla="*/ 142 w 311"/>
                  <a:gd name="T53" fmla="*/ 163 h 617"/>
                  <a:gd name="T54" fmla="*/ 129 w 311"/>
                  <a:gd name="T55" fmla="*/ 181 h 617"/>
                  <a:gd name="T56" fmla="*/ 106 w 311"/>
                  <a:gd name="T57" fmla="*/ 220 h 617"/>
                  <a:gd name="T58" fmla="*/ 94 w 311"/>
                  <a:gd name="T59" fmla="*/ 261 h 617"/>
                  <a:gd name="T60" fmla="*/ 88 w 311"/>
                  <a:gd name="T61" fmla="*/ 303 h 617"/>
                  <a:gd name="T62" fmla="*/ 91 w 311"/>
                  <a:gd name="T63" fmla="*/ 345 h 617"/>
                  <a:gd name="T64" fmla="*/ 102 w 311"/>
                  <a:gd name="T65" fmla="*/ 386 h 617"/>
                  <a:gd name="T66" fmla="*/ 120 w 311"/>
                  <a:gd name="T67" fmla="*/ 425 h 617"/>
                  <a:gd name="T68" fmla="*/ 147 w 311"/>
                  <a:gd name="T69" fmla="*/ 460 h 617"/>
                  <a:gd name="T70" fmla="*/ 164 w 311"/>
                  <a:gd name="T71" fmla="*/ 475 h 617"/>
                  <a:gd name="T72" fmla="*/ 197 w 311"/>
                  <a:gd name="T73" fmla="*/ 499 h 617"/>
                  <a:gd name="T74" fmla="*/ 234 w 311"/>
                  <a:gd name="T75" fmla="*/ 516 h 617"/>
                  <a:gd name="T76" fmla="*/ 272 w 311"/>
                  <a:gd name="T77" fmla="*/ 526 h 617"/>
                  <a:gd name="T78" fmla="*/ 311 w 311"/>
                  <a:gd name="T79" fmla="*/ 529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11" h="617">
                    <a:moveTo>
                      <a:pt x="311" y="617"/>
                    </a:moveTo>
                    <a:lnTo>
                      <a:pt x="311" y="617"/>
                    </a:lnTo>
                    <a:lnTo>
                      <a:pt x="283" y="615"/>
                    </a:lnTo>
                    <a:lnTo>
                      <a:pt x="256" y="613"/>
                    </a:lnTo>
                    <a:lnTo>
                      <a:pt x="229" y="606"/>
                    </a:lnTo>
                    <a:lnTo>
                      <a:pt x="204" y="598"/>
                    </a:lnTo>
                    <a:lnTo>
                      <a:pt x="178" y="587"/>
                    </a:lnTo>
                    <a:lnTo>
                      <a:pt x="153" y="574"/>
                    </a:lnTo>
                    <a:lnTo>
                      <a:pt x="129" y="559"/>
                    </a:lnTo>
                    <a:lnTo>
                      <a:pt x="106" y="540"/>
                    </a:lnTo>
                    <a:lnTo>
                      <a:pt x="106" y="540"/>
                    </a:lnTo>
                    <a:lnTo>
                      <a:pt x="84" y="519"/>
                    </a:lnTo>
                    <a:lnTo>
                      <a:pt x="64" y="495"/>
                    </a:lnTo>
                    <a:lnTo>
                      <a:pt x="47" y="470"/>
                    </a:lnTo>
                    <a:lnTo>
                      <a:pt x="31" y="444"/>
                    </a:lnTo>
                    <a:lnTo>
                      <a:pt x="20" y="416"/>
                    </a:lnTo>
                    <a:lnTo>
                      <a:pt x="12" y="388"/>
                    </a:lnTo>
                    <a:lnTo>
                      <a:pt x="5" y="360"/>
                    </a:lnTo>
                    <a:lnTo>
                      <a:pt x="2" y="330"/>
                    </a:lnTo>
                    <a:lnTo>
                      <a:pt x="0" y="300"/>
                    </a:lnTo>
                    <a:lnTo>
                      <a:pt x="3" y="270"/>
                    </a:lnTo>
                    <a:lnTo>
                      <a:pt x="9" y="241"/>
                    </a:lnTo>
                    <a:lnTo>
                      <a:pt x="16" y="212"/>
                    </a:lnTo>
                    <a:lnTo>
                      <a:pt x="27" y="184"/>
                    </a:lnTo>
                    <a:lnTo>
                      <a:pt x="40" y="157"/>
                    </a:lnTo>
                    <a:lnTo>
                      <a:pt x="57" y="130"/>
                    </a:lnTo>
                    <a:lnTo>
                      <a:pt x="77" y="106"/>
                    </a:lnTo>
                    <a:lnTo>
                      <a:pt x="77" y="106"/>
                    </a:lnTo>
                    <a:lnTo>
                      <a:pt x="88" y="94"/>
                    </a:lnTo>
                    <a:lnTo>
                      <a:pt x="101" y="81"/>
                    </a:lnTo>
                    <a:lnTo>
                      <a:pt x="113" y="70"/>
                    </a:lnTo>
                    <a:lnTo>
                      <a:pt x="128" y="60"/>
                    </a:lnTo>
                    <a:lnTo>
                      <a:pt x="140" y="50"/>
                    </a:lnTo>
                    <a:lnTo>
                      <a:pt x="154" y="41"/>
                    </a:lnTo>
                    <a:lnTo>
                      <a:pt x="170" y="33"/>
                    </a:lnTo>
                    <a:lnTo>
                      <a:pt x="184" y="26"/>
                    </a:lnTo>
                    <a:lnTo>
                      <a:pt x="200" y="20"/>
                    </a:lnTo>
                    <a:lnTo>
                      <a:pt x="215" y="15"/>
                    </a:lnTo>
                    <a:lnTo>
                      <a:pt x="231" y="10"/>
                    </a:lnTo>
                    <a:lnTo>
                      <a:pt x="246" y="6"/>
                    </a:lnTo>
                    <a:lnTo>
                      <a:pt x="262" y="3"/>
                    </a:lnTo>
                    <a:lnTo>
                      <a:pt x="279" y="2"/>
                    </a:lnTo>
                    <a:lnTo>
                      <a:pt x="294" y="0"/>
                    </a:lnTo>
                    <a:lnTo>
                      <a:pt x="311" y="0"/>
                    </a:lnTo>
                    <a:lnTo>
                      <a:pt x="311" y="87"/>
                    </a:lnTo>
                    <a:lnTo>
                      <a:pt x="311" y="87"/>
                    </a:lnTo>
                    <a:lnTo>
                      <a:pt x="287" y="88"/>
                    </a:lnTo>
                    <a:lnTo>
                      <a:pt x="265" y="92"/>
                    </a:lnTo>
                    <a:lnTo>
                      <a:pt x="242" y="98"/>
                    </a:lnTo>
                    <a:lnTo>
                      <a:pt x="219" y="106"/>
                    </a:lnTo>
                    <a:lnTo>
                      <a:pt x="198" y="116"/>
                    </a:lnTo>
                    <a:lnTo>
                      <a:pt x="178" y="129"/>
                    </a:lnTo>
                    <a:lnTo>
                      <a:pt x="160" y="145"/>
                    </a:lnTo>
                    <a:lnTo>
                      <a:pt x="142" y="163"/>
                    </a:lnTo>
                    <a:lnTo>
                      <a:pt x="142" y="163"/>
                    </a:lnTo>
                    <a:lnTo>
                      <a:pt x="129" y="181"/>
                    </a:lnTo>
                    <a:lnTo>
                      <a:pt x="116" y="200"/>
                    </a:lnTo>
                    <a:lnTo>
                      <a:pt x="106" y="220"/>
                    </a:lnTo>
                    <a:lnTo>
                      <a:pt x="99" y="239"/>
                    </a:lnTo>
                    <a:lnTo>
                      <a:pt x="94" y="261"/>
                    </a:lnTo>
                    <a:lnTo>
                      <a:pt x="89" y="282"/>
                    </a:lnTo>
                    <a:lnTo>
                      <a:pt x="88" y="303"/>
                    </a:lnTo>
                    <a:lnTo>
                      <a:pt x="88" y="324"/>
                    </a:lnTo>
                    <a:lnTo>
                      <a:pt x="91" y="345"/>
                    </a:lnTo>
                    <a:lnTo>
                      <a:pt x="95" y="365"/>
                    </a:lnTo>
                    <a:lnTo>
                      <a:pt x="102" y="386"/>
                    </a:lnTo>
                    <a:lnTo>
                      <a:pt x="111" y="406"/>
                    </a:lnTo>
                    <a:lnTo>
                      <a:pt x="120" y="425"/>
                    </a:lnTo>
                    <a:lnTo>
                      <a:pt x="133" y="443"/>
                    </a:lnTo>
                    <a:lnTo>
                      <a:pt x="147" y="460"/>
                    </a:lnTo>
                    <a:lnTo>
                      <a:pt x="164" y="475"/>
                    </a:lnTo>
                    <a:lnTo>
                      <a:pt x="164" y="475"/>
                    </a:lnTo>
                    <a:lnTo>
                      <a:pt x="180" y="488"/>
                    </a:lnTo>
                    <a:lnTo>
                      <a:pt x="197" y="499"/>
                    </a:lnTo>
                    <a:lnTo>
                      <a:pt x="215" y="508"/>
                    </a:lnTo>
                    <a:lnTo>
                      <a:pt x="234" y="516"/>
                    </a:lnTo>
                    <a:lnTo>
                      <a:pt x="252" y="522"/>
                    </a:lnTo>
                    <a:lnTo>
                      <a:pt x="272" y="526"/>
                    </a:lnTo>
                    <a:lnTo>
                      <a:pt x="292" y="529"/>
                    </a:lnTo>
                    <a:lnTo>
                      <a:pt x="311" y="529"/>
                    </a:lnTo>
                    <a:lnTo>
                      <a:pt x="311" y="61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auto">
              <a:xfrm>
                <a:off x="2086" y="3366"/>
                <a:ext cx="317" cy="313"/>
              </a:xfrm>
              <a:custGeom>
                <a:avLst/>
                <a:gdLst>
                  <a:gd name="T0" fmla="*/ 317 w 317"/>
                  <a:gd name="T1" fmla="*/ 313 h 313"/>
                  <a:gd name="T2" fmla="*/ 317 w 317"/>
                  <a:gd name="T3" fmla="*/ 313 h 313"/>
                  <a:gd name="T4" fmla="*/ 315 w 317"/>
                  <a:gd name="T5" fmla="*/ 284 h 313"/>
                  <a:gd name="T6" fmla="*/ 312 w 317"/>
                  <a:gd name="T7" fmla="*/ 257 h 313"/>
                  <a:gd name="T8" fmla="*/ 307 w 317"/>
                  <a:gd name="T9" fmla="*/ 231 h 313"/>
                  <a:gd name="T10" fmla="*/ 298 w 317"/>
                  <a:gd name="T11" fmla="*/ 204 h 313"/>
                  <a:gd name="T12" fmla="*/ 287 w 317"/>
                  <a:gd name="T13" fmla="*/ 178 h 313"/>
                  <a:gd name="T14" fmla="*/ 274 w 317"/>
                  <a:gd name="T15" fmla="*/ 153 h 313"/>
                  <a:gd name="T16" fmla="*/ 259 w 317"/>
                  <a:gd name="T17" fmla="*/ 129 h 313"/>
                  <a:gd name="T18" fmla="*/ 240 w 317"/>
                  <a:gd name="T19" fmla="*/ 106 h 313"/>
                  <a:gd name="T20" fmla="*/ 240 w 317"/>
                  <a:gd name="T21" fmla="*/ 106 h 313"/>
                  <a:gd name="T22" fmla="*/ 229 w 317"/>
                  <a:gd name="T23" fmla="*/ 94 h 313"/>
                  <a:gd name="T24" fmla="*/ 216 w 317"/>
                  <a:gd name="T25" fmla="*/ 81 h 313"/>
                  <a:gd name="T26" fmla="*/ 202 w 317"/>
                  <a:gd name="T27" fmla="*/ 69 h 313"/>
                  <a:gd name="T28" fmla="*/ 189 w 317"/>
                  <a:gd name="T29" fmla="*/ 58 h 313"/>
                  <a:gd name="T30" fmla="*/ 174 w 317"/>
                  <a:gd name="T31" fmla="*/ 48 h 313"/>
                  <a:gd name="T32" fmla="*/ 160 w 317"/>
                  <a:gd name="T33" fmla="*/ 40 h 313"/>
                  <a:gd name="T34" fmla="*/ 146 w 317"/>
                  <a:gd name="T35" fmla="*/ 33 h 313"/>
                  <a:gd name="T36" fmla="*/ 130 w 317"/>
                  <a:gd name="T37" fmla="*/ 26 h 313"/>
                  <a:gd name="T38" fmla="*/ 115 w 317"/>
                  <a:gd name="T39" fmla="*/ 19 h 313"/>
                  <a:gd name="T40" fmla="*/ 98 w 317"/>
                  <a:gd name="T41" fmla="*/ 13 h 313"/>
                  <a:gd name="T42" fmla="*/ 82 w 317"/>
                  <a:gd name="T43" fmla="*/ 9 h 313"/>
                  <a:gd name="T44" fmla="*/ 66 w 317"/>
                  <a:gd name="T45" fmla="*/ 6 h 313"/>
                  <a:gd name="T46" fmla="*/ 49 w 317"/>
                  <a:gd name="T47" fmla="*/ 3 h 313"/>
                  <a:gd name="T48" fmla="*/ 32 w 317"/>
                  <a:gd name="T49" fmla="*/ 2 h 313"/>
                  <a:gd name="T50" fmla="*/ 16 w 317"/>
                  <a:gd name="T51" fmla="*/ 0 h 313"/>
                  <a:gd name="T52" fmla="*/ 0 w 317"/>
                  <a:gd name="T53" fmla="*/ 0 h 313"/>
                  <a:gd name="T54" fmla="*/ 0 w 317"/>
                  <a:gd name="T55" fmla="*/ 88 h 313"/>
                  <a:gd name="T56" fmla="*/ 0 w 317"/>
                  <a:gd name="T57" fmla="*/ 88 h 313"/>
                  <a:gd name="T58" fmla="*/ 24 w 317"/>
                  <a:gd name="T59" fmla="*/ 88 h 313"/>
                  <a:gd name="T60" fmla="*/ 48 w 317"/>
                  <a:gd name="T61" fmla="*/ 91 h 313"/>
                  <a:gd name="T62" fmla="*/ 71 w 317"/>
                  <a:gd name="T63" fmla="*/ 96 h 313"/>
                  <a:gd name="T64" fmla="*/ 95 w 317"/>
                  <a:gd name="T65" fmla="*/ 105 h 313"/>
                  <a:gd name="T66" fmla="*/ 116 w 317"/>
                  <a:gd name="T67" fmla="*/ 115 h 313"/>
                  <a:gd name="T68" fmla="*/ 137 w 317"/>
                  <a:gd name="T69" fmla="*/ 129 h 313"/>
                  <a:gd name="T70" fmla="*/ 157 w 317"/>
                  <a:gd name="T71" fmla="*/ 144 h 313"/>
                  <a:gd name="T72" fmla="*/ 175 w 317"/>
                  <a:gd name="T73" fmla="*/ 163 h 313"/>
                  <a:gd name="T74" fmla="*/ 175 w 317"/>
                  <a:gd name="T75" fmla="*/ 163 h 313"/>
                  <a:gd name="T76" fmla="*/ 188 w 317"/>
                  <a:gd name="T77" fmla="*/ 180 h 313"/>
                  <a:gd name="T78" fmla="*/ 199 w 317"/>
                  <a:gd name="T79" fmla="*/ 197 h 313"/>
                  <a:gd name="T80" fmla="*/ 209 w 317"/>
                  <a:gd name="T81" fmla="*/ 215 h 313"/>
                  <a:gd name="T82" fmla="*/ 216 w 317"/>
                  <a:gd name="T83" fmla="*/ 233 h 313"/>
                  <a:gd name="T84" fmla="*/ 222 w 317"/>
                  <a:gd name="T85" fmla="*/ 253 h 313"/>
                  <a:gd name="T86" fmla="*/ 226 w 317"/>
                  <a:gd name="T87" fmla="*/ 273 h 313"/>
                  <a:gd name="T88" fmla="*/ 229 w 317"/>
                  <a:gd name="T89" fmla="*/ 293 h 313"/>
                  <a:gd name="T90" fmla="*/ 229 w 317"/>
                  <a:gd name="T91" fmla="*/ 313 h 313"/>
                  <a:gd name="T92" fmla="*/ 317 w 317"/>
                  <a:gd name="T93" fmla="*/ 31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17" h="313">
                    <a:moveTo>
                      <a:pt x="317" y="313"/>
                    </a:moveTo>
                    <a:lnTo>
                      <a:pt x="317" y="313"/>
                    </a:lnTo>
                    <a:lnTo>
                      <a:pt x="315" y="284"/>
                    </a:lnTo>
                    <a:lnTo>
                      <a:pt x="312" y="257"/>
                    </a:lnTo>
                    <a:lnTo>
                      <a:pt x="307" y="231"/>
                    </a:lnTo>
                    <a:lnTo>
                      <a:pt x="298" y="204"/>
                    </a:lnTo>
                    <a:lnTo>
                      <a:pt x="287" y="178"/>
                    </a:lnTo>
                    <a:lnTo>
                      <a:pt x="274" y="153"/>
                    </a:lnTo>
                    <a:lnTo>
                      <a:pt x="259" y="129"/>
                    </a:lnTo>
                    <a:lnTo>
                      <a:pt x="240" y="106"/>
                    </a:lnTo>
                    <a:lnTo>
                      <a:pt x="240" y="106"/>
                    </a:lnTo>
                    <a:lnTo>
                      <a:pt x="229" y="94"/>
                    </a:lnTo>
                    <a:lnTo>
                      <a:pt x="216" y="81"/>
                    </a:lnTo>
                    <a:lnTo>
                      <a:pt x="202" y="69"/>
                    </a:lnTo>
                    <a:lnTo>
                      <a:pt x="189" y="58"/>
                    </a:lnTo>
                    <a:lnTo>
                      <a:pt x="174" y="48"/>
                    </a:lnTo>
                    <a:lnTo>
                      <a:pt x="160" y="40"/>
                    </a:lnTo>
                    <a:lnTo>
                      <a:pt x="146" y="33"/>
                    </a:lnTo>
                    <a:lnTo>
                      <a:pt x="130" y="26"/>
                    </a:lnTo>
                    <a:lnTo>
                      <a:pt x="115" y="19"/>
                    </a:lnTo>
                    <a:lnTo>
                      <a:pt x="98" y="13"/>
                    </a:lnTo>
                    <a:lnTo>
                      <a:pt x="82" y="9"/>
                    </a:lnTo>
                    <a:lnTo>
                      <a:pt x="66" y="6"/>
                    </a:lnTo>
                    <a:lnTo>
                      <a:pt x="49" y="3"/>
                    </a:lnTo>
                    <a:lnTo>
                      <a:pt x="32" y="2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24" y="88"/>
                    </a:lnTo>
                    <a:lnTo>
                      <a:pt x="48" y="91"/>
                    </a:lnTo>
                    <a:lnTo>
                      <a:pt x="71" y="96"/>
                    </a:lnTo>
                    <a:lnTo>
                      <a:pt x="95" y="105"/>
                    </a:lnTo>
                    <a:lnTo>
                      <a:pt x="116" y="115"/>
                    </a:lnTo>
                    <a:lnTo>
                      <a:pt x="137" y="129"/>
                    </a:lnTo>
                    <a:lnTo>
                      <a:pt x="157" y="144"/>
                    </a:lnTo>
                    <a:lnTo>
                      <a:pt x="175" y="163"/>
                    </a:lnTo>
                    <a:lnTo>
                      <a:pt x="175" y="163"/>
                    </a:lnTo>
                    <a:lnTo>
                      <a:pt x="188" y="180"/>
                    </a:lnTo>
                    <a:lnTo>
                      <a:pt x="199" y="197"/>
                    </a:lnTo>
                    <a:lnTo>
                      <a:pt x="209" y="215"/>
                    </a:lnTo>
                    <a:lnTo>
                      <a:pt x="216" y="233"/>
                    </a:lnTo>
                    <a:lnTo>
                      <a:pt x="222" y="253"/>
                    </a:lnTo>
                    <a:lnTo>
                      <a:pt x="226" y="273"/>
                    </a:lnTo>
                    <a:lnTo>
                      <a:pt x="229" y="293"/>
                    </a:lnTo>
                    <a:lnTo>
                      <a:pt x="229" y="313"/>
                    </a:lnTo>
                    <a:lnTo>
                      <a:pt x="317" y="313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39" name="Freeform 23"/>
              <p:cNvSpPr>
                <a:spLocks/>
              </p:cNvSpPr>
              <p:nvPr/>
            </p:nvSpPr>
            <p:spPr bwMode="auto">
              <a:xfrm>
                <a:off x="2307" y="3383"/>
                <a:ext cx="616" cy="618"/>
              </a:xfrm>
              <a:custGeom>
                <a:avLst/>
                <a:gdLst>
                  <a:gd name="T0" fmla="*/ 511 w 617"/>
                  <a:gd name="T1" fmla="*/ 77 h 617"/>
                  <a:gd name="T2" fmla="*/ 555 w 617"/>
                  <a:gd name="T3" fmla="*/ 122 h 617"/>
                  <a:gd name="T4" fmla="*/ 586 w 617"/>
                  <a:gd name="T5" fmla="*/ 173 h 617"/>
                  <a:gd name="T6" fmla="*/ 607 w 617"/>
                  <a:gd name="T7" fmla="*/ 229 h 617"/>
                  <a:gd name="T8" fmla="*/ 617 w 617"/>
                  <a:gd name="T9" fmla="*/ 287 h 617"/>
                  <a:gd name="T10" fmla="*/ 616 w 617"/>
                  <a:gd name="T11" fmla="*/ 347 h 617"/>
                  <a:gd name="T12" fmla="*/ 603 w 617"/>
                  <a:gd name="T13" fmla="*/ 404 h 617"/>
                  <a:gd name="T14" fmla="*/ 577 w 617"/>
                  <a:gd name="T15" fmla="*/ 460 h 617"/>
                  <a:gd name="T16" fmla="*/ 542 w 617"/>
                  <a:gd name="T17" fmla="*/ 512 h 617"/>
                  <a:gd name="T18" fmla="*/ 519 w 617"/>
                  <a:gd name="T19" fmla="*/ 535 h 617"/>
                  <a:gd name="T20" fmla="*/ 471 w 617"/>
                  <a:gd name="T21" fmla="*/ 571 h 617"/>
                  <a:gd name="T22" fmla="*/ 418 w 617"/>
                  <a:gd name="T23" fmla="*/ 598 h 617"/>
                  <a:gd name="T24" fmla="*/ 360 w 617"/>
                  <a:gd name="T25" fmla="*/ 612 h 617"/>
                  <a:gd name="T26" fmla="*/ 300 w 617"/>
                  <a:gd name="T27" fmla="*/ 617 h 617"/>
                  <a:gd name="T28" fmla="*/ 242 w 617"/>
                  <a:gd name="T29" fmla="*/ 609 h 617"/>
                  <a:gd name="T30" fmla="*/ 184 w 617"/>
                  <a:gd name="T31" fmla="*/ 591 h 617"/>
                  <a:gd name="T32" fmla="*/ 131 w 617"/>
                  <a:gd name="T33" fmla="*/ 560 h 617"/>
                  <a:gd name="T34" fmla="*/ 106 w 617"/>
                  <a:gd name="T35" fmla="*/ 542 h 617"/>
                  <a:gd name="T36" fmla="*/ 81 w 617"/>
                  <a:gd name="T37" fmla="*/ 518 h 617"/>
                  <a:gd name="T38" fmla="*/ 60 w 617"/>
                  <a:gd name="T39" fmla="*/ 491 h 617"/>
                  <a:gd name="T40" fmla="*/ 41 w 617"/>
                  <a:gd name="T41" fmla="*/ 462 h 617"/>
                  <a:gd name="T42" fmla="*/ 27 w 617"/>
                  <a:gd name="T43" fmla="*/ 434 h 617"/>
                  <a:gd name="T44" fmla="*/ 15 w 617"/>
                  <a:gd name="T45" fmla="*/ 403 h 617"/>
                  <a:gd name="T46" fmla="*/ 8 w 617"/>
                  <a:gd name="T47" fmla="*/ 372 h 617"/>
                  <a:gd name="T48" fmla="*/ 2 w 617"/>
                  <a:gd name="T49" fmla="*/ 339 h 617"/>
                  <a:gd name="T50" fmla="*/ 0 w 617"/>
                  <a:gd name="T51" fmla="*/ 307 h 617"/>
                  <a:gd name="T52" fmla="*/ 88 w 617"/>
                  <a:gd name="T53" fmla="*/ 307 h 617"/>
                  <a:gd name="T54" fmla="*/ 92 w 617"/>
                  <a:gd name="T55" fmla="*/ 354 h 617"/>
                  <a:gd name="T56" fmla="*/ 106 w 617"/>
                  <a:gd name="T57" fmla="*/ 397 h 617"/>
                  <a:gd name="T58" fmla="*/ 131 w 617"/>
                  <a:gd name="T59" fmla="*/ 440 h 617"/>
                  <a:gd name="T60" fmla="*/ 163 w 617"/>
                  <a:gd name="T61" fmla="*/ 475 h 617"/>
                  <a:gd name="T62" fmla="*/ 181 w 617"/>
                  <a:gd name="T63" fmla="*/ 489 h 617"/>
                  <a:gd name="T64" fmla="*/ 220 w 617"/>
                  <a:gd name="T65" fmla="*/ 511 h 617"/>
                  <a:gd name="T66" fmla="*/ 261 w 617"/>
                  <a:gd name="T67" fmla="*/ 525 h 617"/>
                  <a:gd name="T68" fmla="*/ 303 w 617"/>
                  <a:gd name="T69" fmla="*/ 530 h 617"/>
                  <a:gd name="T70" fmla="*/ 345 w 617"/>
                  <a:gd name="T71" fmla="*/ 527 h 617"/>
                  <a:gd name="T72" fmla="*/ 386 w 617"/>
                  <a:gd name="T73" fmla="*/ 516 h 617"/>
                  <a:gd name="T74" fmla="*/ 425 w 617"/>
                  <a:gd name="T75" fmla="*/ 496 h 617"/>
                  <a:gd name="T76" fmla="*/ 460 w 617"/>
                  <a:gd name="T77" fmla="*/ 470 h 617"/>
                  <a:gd name="T78" fmla="*/ 476 w 617"/>
                  <a:gd name="T79" fmla="*/ 454 h 617"/>
                  <a:gd name="T80" fmla="*/ 501 w 617"/>
                  <a:gd name="T81" fmla="*/ 417 h 617"/>
                  <a:gd name="T82" fmla="*/ 519 w 617"/>
                  <a:gd name="T83" fmla="*/ 378 h 617"/>
                  <a:gd name="T84" fmla="*/ 528 w 617"/>
                  <a:gd name="T85" fmla="*/ 337 h 617"/>
                  <a:gd name="T86" fmla="*/ 529 w 617"/>
                  <a:gd name="T87" fmla="*/ 294 h 617"/>
                  <a:gd name="T88" fmla="*/ 522 w 617"/>
                  <a:gd name="T89" fmla="*/ 252 h 617"/>
                  <a:gd name="T90" fmla="*/ 508 w 617"/>
                  <a:gd name="T91" fmla="*/ 212 h 617"/>
                  <a:gd name="T92" fmla="*/ 485 w 617"/>
                  <a:gd name="T93" fmla="*/ 174 h 617"/>
                  <a:gd name="T94" fmla="*/ 454 w 617"/>
                  <a:gd name="T95" fmla="*/ 142 h 617"/>
                  <a:gd name="T96" fmla="*/ 439 w 617"/>
                  <a:gd name="T97" fmla="*/ 129 h 617"/>
                  <a:gd name="T98" fmla="*/ 405 w 617"/>
                  <a:gd name="T99" fmla="*/ 109 h 617"/>
                  <a:gd name="T100" fmla="*/ 368 w 617"/>
                  <a:gd name="T101" fmla="*/ 95 h 617"/>
                  <a:gd name="T102" fmla="*/ 330 w 617"/>
                  <a:gd name="T103" fmla="*/ 88 h 617"/>
                  <a:gd name="T104" fmla="*/ 310 w 617"/>
                  <a:gd name="T105" fmla="*/ 0 h 617"/>
                  <a:gd name="T106" fmla="*/ 337 w 617"/>
                  <a:gd name="T107" fmla="*/ 2 h 617"/>
                  <a:gd name="T108" fmla="*/ 391 w 617"/>
                  <a:gd name="T109" fmla="*/ 11 h 617"/>
                  <a:gd name="T110" fmla="*/ 442 w 617"/>
                  <a:gd name="T111" fmla="*/ 30 h 617"/>
                  <a:gd name="T112" fmla="*/ 490 w 617"/>
                  <a:gd name="T113" fmla="*/ 58 h 617"/>
                  <a:gd name="T114" fmla="*/ 511 w 617"/>
                  <a:gd name="T115" fmla="*/ 77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17" h="617">
                    <a:moveTo>
                      <a:pt x="511" y="77"/>
                    </a:moveTo>
                    <a:lnTo>
                      <a:pt x="511" y="77"/>
                    </a:lnTo>
                    <a:lnTo>
                      <a:pt x="535" y="98"/>
                    </a:lnTo>
                    <a:lnTo>
                      <a:pt x="555" y="122"/>
                    </a:lnTo>
                    <a:lnTo>
                      <a:pt x="572" y="147"/>
                    </a:lnTo>
                    <a:lnTo>
                      <a:pt x="586" y="173"/>
                    </a:lnTo>
                    <a:lnTo>
                      <a:pt x="599" y="201"/>
                    </a:lnTo>
                    <a:lnTo>
                      <a:pt x="607" y="229"/>
                    </a:lnTo>
                    <a:lnTo>
                      <a:pt x="613" y="257"/>
                    </a:lnTo>
                    <a:lnTo>
                      <a:pt x="617" y="287"/>
                    </a:lnTo>
                    <a:lnTo>
                      <a:pt x="617" y="317"/>
                    </a:lnTo>
                    <a:lnTo>
                      <a:pt x="616" y="347"/>
                    </a:lnTo>
                    <a:lnTo>
                      <a:pt x="610" y="376"/>
                    </a:lnTo>
                    <a:lnTo>
                      <a:pt x="603" y="404"/>
                    </a:lnTo>
                    <a:lnTo>
                      <a:pt x="591" y="433"/>
                    </a:lnTo>
                    <a:lnTo>
                      <a:pt x="577" y="460"/>
                    </a:lnTo>
                    <a:lnTo>
                      <a:pt x="562" y="486"/>
                    </a:lnTo>
                    <a:lnTo>
                      <a:pt x="542" y="512"/>
                    </a:lnTo>
                    <a:lnTo>
                      <a:pt x="542" y="512"/>
                    </a:lnTo>
                    <a:lnTo>
                      <a:pt x="519" y="535"/>
                    </a:lnTo>
                    <a:lnTo>
                      <a:pt x="495" y="554"/>
                    </a:lnTo>
                    <a:lnTo>
                      <a:pt x="471" y="571"/>
                    </a:lnTo>
                    <a:lnTo>
                      <a:pt x="444" y="585"/>
                    </a:lnTo>
                    <a:lnTo>
                      <a:pt x="418" y="598"/>
                    </a:lnTo>
                    <a:lnTo>
                      <a:pt x="389" y="607"/>
                    </a:lnTo>
                    <a:lnTo>
                      <a:pt x="360" y="612"/>
                    </a:lnTo>
                    <a:lnTo>
                      <a:pt x="330" y="617"/>
                    </a:lnTo>
                    <a:lnTo>
                      <a:pt x="300" y="617"/>
                    </a:lnTo>
                    <a:lnTo>
                      <a:pt x="271" y="615"/>
                    </a:lnTo>
                    <a:lnTo>
                      <a:pt x="242" y="609"/>
                    </a:lnTo>
                    <a:lnTo>
                      <a:pt x="213" y="601"/>
                    </a:lnTo>
                    <a:lnTo>
                      <a:pt x="184" y="591"/>
                    </a:lnTo>
                    <a:lnTo>
                      <a:pt x="157" y="577"/>
                    </a:lnTo>
                    <a:lnTo>
                      <a:pt x="131" y="560"/>
                    </a:lnTo>
                    <a:lnTo>
                      <a:pt x="106" y="542"/>
                    </a:lnTo>
                    <a:lnTo>
                      <a:pt x="106" y="542"/>
                    </a:lnTo>
                    <a:lnTo>
                      <a:pt x="94" y="529"/>
                    </a:lnTo>
                    <a:lnTo>
                      <a:pt x="81" y="518"/>
                    </a:lnTo>
                    <a:lnTo>
                      <a:pt x="70" y="505"/>
                    </a:lnTo>
                    <a:lnTo>
                      <a:pt x="60" y="491"/>
                    </a:lnTo>
                    <a:lnTo>
                      <a:pt x="50" y="477"/>
                    </a:lnTo>
                    <a:lnTo>
                      <a:pt x="41" y="462"/>
                    </a:lnTo>
                    <a:lnTo>
                      <a:pt x="34" y="448"/>
                    </a:lnTo>
                    <a:lnTo>
                      <a:pt x="27" y="434"/>
                    </a:lnTo>
                    <a:lnTo>
                      <a:pt x="20" y="419"/>
                    </a:lnTo>
                    <a:lnTo>
                      <a:pt x="15" y="403"/>
                    </a:lnTo>
                    <a:lnTo>
                      <a:pt x="10" y="388"/>
                    </a:lnTo>
                    <a:lnTo>
                      <a:pt x="8" y="372"/>
                    </a:lnTo>
                    <a:lnTo>
                      <a:pt x="5" y="355"/>
                    </a:lnTo>
                    <a:lnTo>
                      <a:pt x="2" y="339"/>
                    </a:lnTo>
                    <a:lnTo>
                      <a:pt x="0" y="322"/>
                    </a:lnTo>
                    <a:lnTo>
                      <a:pt x="0" y="307"/>
                    </a:lnTo>
                    <a:lnTo>
                      <a:pt x="88" y="307"/>
                    </a:lnTo>
                    <a:lnTo>
                      <a:pt x="88" y="307"/>
                    </a:lnTo>
                    <a:lnTo>
                      <a:pt x="90" y="330"/>
                    </a:lnTo>
                    <a:lnTo>
                      <a:pt x="92" y="354"/>
                    </a:lnTo>
                    <a:lnTo>
                      <a:pt x="98" y="376"/>
                    </a:lnTo>
                    <a:lnTo>
                      <a:pt x="106" y="397"/>
                    </a:lnTo>
                    <a:lnTo>
                      <a:pt x="118" y="419"/>
                    </a:lnTo>
                    <a:lnTo>
                      <a:pt x="131" y="440"/>
                    </a:lnTo>
                    <a:lnTo>
                      <a:pt x="146" y="458"/>
                    </a:lnTo>
                    <a:lnTo>
                      <a:pt x="163" y="475"/>
                    </a:lnTo>
                    <a:lnTo>
                      <a:pt x="163" y="475"/>
                    </a:lnTo>
                    <a:lnTo>
                      <a:pt x="181" y="489"/>
                    </a:lnTo>
                    <a:lnTo>
                      <a:pt x="200" y="502"/>
                    </a:lnTo>
                    <a:lnTo>
                      <a:pt x="220" y="511"/>
                    </a:lnTo>
                    <a:lnTo>
                      <a:pt x="239" y="519"/>
                    </a:lnTo>
                    <a:lnTo>
                      <a:pt x="261" y="525"/>
                    </a:lnTo>
                    <a:lnTo>
                      <a:pt x="282" y="527"/>
                    </a:lnTo>
                    <a:lnTo>
                      <a:pt x="303" y="530"/>
                    </a:lnTo>
                    <a:lnTo>
                      <a:pt x="324" y="529"/>
                    </a:lnTo>
                    <a:lnTo>
                      <a:pt x="345" y="527"/>
                    </a:lnTo>
                    <a:lnTo>
                      <a:pt x="365" y="522"/>
                    </a:lnTo>
                    <a:lnTo>
                      <a:pt x="386" y="516"/>
                    </a:lnTo>
                    <a:lnTo>
                      <a:pt x="406" y="508"/>
                    </a:lnTo>
                    <a:lnTo>
                      <a:pt x="425" y="496"/>
                    </a:lnTo>
                    <a:lnTo>
                      <a:pt x="443" y="485"/>
                    </a:lnTo>
                    <a:lnTo>
                      <a:pt x="460" y="470"/>
                    </a:lnTo>
                    <a:lnTo>
                      <a:pt x="476" y="454"/>
                    </a:lnTo>
                    <a:lnTo>
                      <a:pt x="476" y="454"/>
                    </a:lnTo>
                    <a:lnTo>
                      <a:pt x="490" y="436"/>
                    </a:lnTo>
                    <a:lnTo>
                      <a:pt x="501" y="417"/>
                    </a:lnTo>
                    <a:lnTo>
                      <a:pt x="511" y="397"/>
                    </a:lnTo>
                    <a:lnTo>
                      <a:pt x="519" y="378"/>
                    </a:lnTo>
                    <a:lnTo>
                      <a:pt x="525" y="356"/>
                    </a:lnTo>
                    <a:lnTo>
                      <a:pt x="528" y="337"/>
                    </a:lnTo>
                    <a:lnTo>
                      <a:pt x="531" y="315"/>
                    </a:lnTo>
                    <a:lnTo>
                      <a:pt x="529" y="294"/>
                    </a:lnTo>
                    <a:lnTo>
                      <a:pt x="528" y="273"/>
                    </a:lnTo>
                    <a:lnTo>
                      <a:pt x="522" y="252"/>
                    </a:lnTo>
                    <a:lnTo>
                      <a:pt x="517" y="232"/>
                    </a:lnTo>
                    <a:lnTo>
                      <a:pt x="508" y="212"/>
                    </a:lnTo>
                    <a:lnTo>
                      <a:pt x="498" y="192"/>
                    </a:lnTo>
                    <a:lnTo>
                      <a:pt x="485" y="174"/>
                    </a:lnTo>
                    <a:lnTo>
                      <a:pt x="471" y="157"/>
                    </a:lnTo>
                    <a:lnTo>
                      <a:pt x="454" y="142"/>
                    </a:lnTo>
                    <a:lnTo>
                      <a:pt x="454" y="142"/>
                    </a:lnTo>
                    <a:lnTo>
                      <a:pt x="439" y="129"/>
                    </a:lnTo>
                    <a:lnTo>
                      <a:pt x="422" y="119"/>
                    </a:lnTo>
                    <a:lnTo>
                      <a:pt x="405" y="109"/>
                    </a:lnTo>
                    <a:lnTo>
                      <a:pt x="386" y="102"/>
                    </a:lnTo>
                    <a:lnTo>
                      <a:pt x="368" y="95"/>
                    </a:lnTo>
                    <a:lnTo>
                      <a:pt x="348" y="91"/>
                    </a:lnTo>
                    <a:lnTo>
                      <a:pt x="330" y="88"/>
                    </a:lnTo>
                    <a:lnTo>
                      <a:pt x="310" y="88"/>
                    </a:lnTo>
                    <a:lnTo>
                      <a:pt x="310" y="0"/>
                    </a:lnTo>
                    <a:lnTo>
                      <a:pt x="310" y="0"/>
                    </a:lnTo>
                    <a:lnTo>
                      <a:pt x="337" y="2"/>
                    </a:lnTo>
                    <a:lnTo>
                      <a:pt x="364" y="6"/>
                    </a:lnTo>
                    <a:lnTo>
                      <a:pt x="391" y="11"/>
                    </a:lnTo>
                    <a:lnTo>
                      <a:pt x="416" y="20"/>
                    </a:lnTo>
                    <a:lnTo>
                      <a:pt x="442" y="30"/>
                    </a:lnTo>
                    <a:lnTo>
                      <a:pt x="466" y="43"/>
                    </a:lnTo>
                    <a:lnTo>
                      <a:pt x="490" y="58"/>
                    </a:lnTo>
                    <a:lnTo>
                      <a:pt x="511" y="77"/>
                    </a:lnTo>
                    <a:lnTo>
                      <a:pt x="511" y="77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Freeform 24"/>
              <p:cNvSpPr>
                <a:spLocks/>
              </p:cNvSpPr>
              <p:nvPr/>
            </p:nvSpPr>
            <p:spPr bwMode="auto">
              <a:xfrm>
                <a:off x="1759" y="3368"/>
                <a:ext cx="310" cy="616"/>
              </a:xfrm>
              <a:custGeom>
                <a:avLst/>
                <a:gdLst>
                  <a:gd name="T0" fmla="*/ 311 w 311"/>
                  <a:gd name="T1" fmla="*/ 616 h 616"/>
                  <a:gd name="T2" fmla="*/ 256 w 311"/>
                  <a:gd name="T3" fmla="*/ 612 h 616"/>
                  <a:gd name="T4" fmla="*/ 204 w 311"/>
                  <a:gd name="T5" fmla="*/ 598 h 616"/>
                  <a:gd name="T6" fmla="*/ 153 w 311"/>
                  <a:gd name="T7" fmla="*/ 574 h 616"/>
                  <a:gd name="T8" fmla="*/ 106 w 311"/>
                  <a:gd name="T9" fmla="*/ 541 h 616"/>
                  <a:gd name="T10" fmla="*/ 83 w 311"/>
                  <a:gd name="T11" fmla="*/ 518 h 616"/>
                  <a:gd name="T12" fmla="*/ 47 w 311"/>
                  <a:gd name="T13" fmla="*/ 470 h 616"/>
                  <a:gd name="T14" fmla="*/ 20 w 311"/>
                  <a:gd name="T15" fmla="*/ 417 h 616"/>
                  <a:gd name="T16" fmla="*/ 4 w 311"/>
                  <a:gd name="T17" fmla="*/ 359 h 616"/>
                  <a:gd name="T18" fmla="*/ 0 w 311"/>
                  <a:gd name="T19" fmla="*/ 299 h 616"/>
                  <a:gd name="T20" fmla="*/ 7 w 311"/>
                  <a:gd name="T21" fmla="*/ 241 h 616"/>
                  <a:gd name="T22" fmla="*/ 25 w 311"/>
                  <a:gd name="T23" fmla="*/ 183 h 616"/>
                  <a:gd name="T24" fmla="*/ 56 w 311"/>
                  <a:gd name="T25" fmla="*/ 131 h 616"/>
                  <a:gd name="T26" fmla="*/ 76 w 311"/>
                  <a:gd name="T27" fmla="*/ 106 h 616"/>
                  <a:gd name="T28" fmla="*/ 100 w 311"/>
                  <a:gd name="T29" fmla="*/ 82 h 616"/>
                  <a:gd name="T30" fmla="*/ 126 w 311"/>
                  <a:gd name="T31" fmla="*/ 59 h 616"/>
                  <a:gd name="T32" fmla="*/ 154 w 311"/>
                  <a:gd name="T33" fmla="*/ 41 h 616"/>
                  <a:gd name="T34" fmla="*/ 184 w 311"/>
                  <a:gd name="T35" fmla="*/ 26 h 616"/>
                  <a:gd name="T36" fmla="*/ 215 w 311"/>
                  <a:gd name="T37" fmla="*/ 15 h 616"/>
                  <a:gd name="T38" fmla="*/ 246 w 311"/>
                  <a:gd name="T39" fmla="*/ 7 h 616"/>
                  <a:gd name="T40" fmla="*/ 278 w 311"/>
                  <a:gd name="T41" fmla="*/ 1 h 616"/>
                  <a:gd name="T42" fmla="*/ 311 w 311"/>
                  <a:gd name="T43" fmla="*/ 87 h 616"/>
                  <a:gd name="T44" fmla="*/ 287 w 311"/>
                  <a:gd name="T45" fmla="*/ 89 h 616"/>
                  <a:gd name="T46" fmla="*/ 242 w 311"/>
                  <a:gd name="T47" fmla="*/ 97 h 616"/>
                  <a:gd name="T48" fmla="*/ 198 w 311"/>
                  <a:gd name="T49" fmla="*/ 117 h 616"/>
                  <a:gd name="T50" fmla="*/ 160 w 311"/>
                  <a:gd name="T51" fmla="*/ 145 h 616"/>
                  <a:gd name="T52" fmla="*/ 141 w 311"/>
                  <a:gd name="T53" fmla="*/ 162 h 616"/>
                  <a:gd name="T54" fmla="*/ 116 w 311"/>
                  <a:gd name="T55" fmla="*/ 199 h 616"/>
                  <a:gd name="T56" fmla="*/ 99 w 311"/>
                  <a:gd name="T57" fmla="*/ 239 h 616"/>
                  <a:gd name="T58" fmla="*/ 89 w 311"/>
                  <a:gd name="T59" fmla="*/ 281 h 616"/>
                  <a:gd name="T60" fmla="*/ 88 w 311"/>
                  <a:gd name="T61" fmla="*/ 323 h 616"/>
                  <a:gd name="T62" fmla="*/ 95 w 311"/>
                  <a:gd name="T63" fmla="*/ 366 h 616"/>
                  <a:gd name="T64" fmla="*/ 110 w 311"/>
                  <a:gd name="T65" fmla="*/ 405 h 616"/>
                  <a:gd name="T66" fmla="*/ 133 w 311"/>
                  <a:gd name="T67" fmla="*/ 442 h 616"/>
                  <a:gd name="T68" fmla="*/ 164 w 311"/>
                  <a:gd name="T69" fmla="*/ 475 h 616"/>
                  <a:gd name="T70" fmla="*/ 180 w 311"/>
                  <a:gd name="T71" fmla="*/ 487 h 616"/>
                  <a:gd name="T72" fmla="*/ 215 w 311"/>
                  <a:gd name="T73" fmla="*/ 509 h 616"/>
                  <a:gd name="T74" fmla="*/ 252 w 311"/>
                  <a:gd name="T75" fmla="*/ 521 h 616"/>
                  <a:gd name="T76" fmla="*/ 291 w 311"/>
                  <a:gd name="T77" fmla="*/ 528 h 616"/>
                  <a:gd name="T78" fmla="*/ 311 w 311"/>
                  <a:gd name="T79" fmla="*/ 61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11" h="616">
                    <a:moveTo>
                      <a:pt x="311" y="616"/>
                    </a:moveTo>
                    <a:lnTo>
                      <a:pt x="311" y="616"/>
                    </a:lnTo>
                    <a:lnTo>
                      <a:pt x="283" y="615"/>
                    </a:lnTo>
                    <a:lnTo>
                      <a:pt x="256" y="612"/>
                    </a:lnTo>
                    <a:lnTo>
                      <a:pt x="229" y="606"/>
                    </a:lnTo>
                    <a:lnTo>
                      <a:pt x="204" y="598"/>
                    </a:lnTo>
                    <a:lnTo>
                      <a:pt x="178" y="588"/>
                    </a:lnTo>
                    <a:lnTo>
                      <a:pt x="153" y="574"/>
                    </a:lnTo>
                    <a:lnTo>
                      <a:pt x="129" y="558"/>
                    </a:lnTo>
                    <a:lnTo>
                      <a:pt x="106" y="541"/>
                    </a:lnTo>
                    <a:lnTo>
                      <a:pt x="106" y="541"/>
                    </a:lnTo>
                    <a:lnTo>
                      <a:pt x="83" y="518"/>
                    </a:lnTo>
                    <a:lnTo>
                      <a:pt x="64" y="494"/>
                    </a:lnTo>
                    <a:lnTo>
                      <a:pt x="47" y="470"/>
                    </a:lnTo>
                    <a:lnTo>
                      <a:pt x="31" y="444"/>
                    </a:lnTo>
                    <a:lnTo>
                      <a:pt x="20" y="417"/>
                    </a:lnTo>
                    <a:lnTo>
                      <a:pt x="11" y="388"/>
                    </a:lnTo>
                    <a:lnTo>
                      <a:pt x="4" y="359"/>
                    </a:lnTo>
                    <a:lnTo>
                      <a:pt x="1" y="329"/>
                    </a:lnTo>
                    <a:lnTo>
                      <a:pt x="0" y="299"/>
                    </a:lnTo>
                    <a:lnTo>
                      <a:pt x="3" y="270"/>
                    </a:lnTo>
                    <a:lnTo>
                      <a:pt x="7" y="241"/>
                    </a:lnTo>
                    <a:lnTo>
                      <a:pt x="15" y="212"/>
                    </a:lnTo>
                    <a:lnTo>
                      <a:pt x="25" y="183"/>
                    </a:lnTo>
                    <a:lnTo>
                      <a:pt x="40" y="157"/>
                    </a:lnTo>
                    <a:lnTo>
                      <a:pt x="56" y="131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88" y="93"/>
                    </a:lnTo>
                    <a:lnTo>
                      <a:pt x="100" y="82"/>
                    </a:lnTo>
                    <a:lnTo>
                      <a:pt x="113" y="70"/>
                    </a:lnTo>
                    <a:lnTo>
                      <a:pt x="126" y="59"/>
                    </a:lnTo>
                    <a:lnTo>
                      <a:pt x="140" y="51"/>
                    </a:lnTo>
                    <a:lnTo>
                      <a:pt x="154" y="41"/>
                    </a:lnTo>
                    <a:lnTo>
                      <a:pt x="168" y="34"/>
                    </a:lnTo>
                    <a:lnTo>
                      <a:pt x="184" y="26"/>
                    </a:lnTo>
                    <a:lnTo>
                      <a:pt x="199" y="19"/>
                    </a:lnTo>
                    <a:lnTo>
                      <a:pt x="215" y="15"/>
                    </a:lnTo>
                    <a:lnTo>
                      <a:pt x="230" y="10"/>
                    </a:lnTo>
                    <a:lnTo>
                      <a:pt x="246" y="7"/>
                    </a:lnTo>
                    <a:lnTo>
                      <a:pt x="262" y="4"/>
                    </a:lnTo>
                    <a:lnTo>
                      <a:pt x="278" y="1"/>
                    </a:lnTo>
                    <a:lnTo>
                      <a:pt x="311" y="0"/>
                    </a:lnTo>
                    <a:lnTo>
                      <a:pt x="311" y="87"/>
                    </a:lnTo>
                    <a:lnTo>
                      <a:pt x="311" y="87"/>
                    </a:lnTo>
                    <a:lnTo>
                      <a:pt x="287" y="89"/>
                    </a:lnTo>
                    <a:lnTo>
                      <a:pt x="264" y="92"/>
                    </a:lnTo>
                    <a:lnTo>
                      <a:pt x="242" y="97"/>
                    </a:lnTo>
                    <a:lnTo>
                      <a:pt x="219" y="106"/>
                    </a:lnTo>
                    <a:lnTo>
                      <a:pt x="198" y="117"/>
                    </a:lnTo>
                    <a:lnTo>
                      <a:pt x="178" y="130"/>
                    </a:lnTo>
                    <a:lnTo>
                      <a:pt x="160" y="145"/>
                    </a:lnTo>
                    <a:lnTo>
                      <a:pt x="141" y="162"/>
                    </a:lnTo>
                    <a:lnTo>
                      <a:pt x="141" y="162"/>
                    </a:lnTo>
                    <a:lnTo>
                      <a:pt x="127" y="181"/>
                    </a:lnTo>
                    <a:lnTo>
                      <a:pt x="116" y="199"/>
                    </a:lnTo>
                    <a:lnTo>
                      <a:pt x="106" y="219"/>
                    </a:lnTo>
                    <a:lnTo>
                      <a:pt x="99" y="239"/>
                    </a:lnTo>
                    <a:lnTo>
                      <a:pt x="93" y="260"/>
                    </a:lnTo>
                    <a:lnTo>
                      <a:pt x="89" y="281"/>
                    </a:lnTo>
                    <a:lnTo>
                      <a:pt x="88" y="302"/>
                    </a:lnTo>
                    <a:lnTo>
                      <a:pt x="88" y="323"/>
                    </a:lnTo>
                    <a:lnTo>
                      <a:pt x="90" y="345"/>
                    </a:lnTo>
                    <a:lnTo>
                      <a:pt x="95" y="366"/>
                    </a:lnTo>
                    <a:lnTo>
                      <a:pt x="102" y="386"/>
                    </a:lnTo>
                    <a:lnTo>
                      <a:pt x="110" y="405"/>
                    </a:lnTo>
                    <a:lnTo>
                      <a:pt x="120" y="424"/>
                    </a:lnTo>
                    <a:lnTo>
                      <a:pt x="133" y="442"/>
                    </a:lnTo>
                    <a:lnTo>
                      <a:pt x="147" y="459"/>
                    </a:lnTo>
                    <a:lnTo>
                      <a:pt x="164" y="475"/>
                    </a:lnTo>
                    <a:lnTo>
                      <a:pt x="164" y="475"/>
                    </a:lnTo>
                    <a:lnTo>
                      <a:pt x="180" y="487"/>
                    </a:lnTo>
                    <a:lnTo>
                      <a:pt x="196" y="499"/>
                    </a:lnTo>
                    <a:lnTo>
                      <a:pt x="215" y="509"/>
                    </a:lnTo>
                    <a:lnTo>
                      <a:pt x="233" y="516"/>
                    </a:lnTo>
                    <a:lnTo>
                      <a:pt x="252" y="521"/>
                    </a:lnTo>
                    <a:lnTo>
                      <a:pt x="271" y="526"/>
                    </a:lnTo>
                    <a:lnTo>
                      <a:pt x="291" y="528"/>
                    </a:lnTo>
                    <a:lnTo>
                      <a:pt x="311" y="530"/>
                    </a:lnTo>
                    <a:lnTo>
                      <a:pt x="311" y="616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80682" tIns="40341" rIns="80682" bIns="4034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588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5" name="TextBox 71"/>
            <p:cNvSpPr txBox="1"/>
            <p:nvPr/>
          </p:nvSpPr>
          <p:spPr>
            <a:xfrm>
              <a:off x="6322851" y="2780127"/>
              <a:ext cx="2406980" cy="842571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794"/>
                </a:spcAft>
                <a:defRPr/>
              </a:pPr>
              <a:endParaRPr lang="en-GB" sz="882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anose="020F0502020204030204" pitchFamily="34" charset="0"/>
              </a:endParaRPr>
            </a:p>
          </p:txBody>
        </p:sp>
      </p:grpSp>
      <p:sp>
        <p:nvSpPr>
          <p:cNvPr id="15363" name="CasellaDiTesto 40"/>
          <p:cNvSpPr txBox="1">
            <a:spLocks noChangeArrowheads="1"/>
          </p:cNvSpPr>
          <p:nvPr/>
        </p:nvSpPr>
        <p:spPr bwMode="auto">
          <a:xfrm>
            <a:off x="263242" y="262870"/>
            <a:ext cx="120811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IL PROCESSO DI «MANUTENZIONE»: TAPPE, ATTORI PRODOTTI, PROSPETTIVE 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it-IT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5364" name="CasellaDiTesto 2"/>
          <p:cNvSpPr txBox="1">
            <a:spLocks noChangeArrowheads="1"/>
          </p:cNvSpPr>
          <p:nvPr/>
        </p:nvSpPr>
        <p:spPr bwMode="auto">
          <a:xfrm>
            <a:off x="3593625" y="1857256"/>
            <a:ext cx="896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alibri" pitchFamily="34" charset="0"/>
              </a:rPr>
              <a:t>Avvio</a:t>
            </a:r>
          </a:p>
        </p:txBody>
      </p:sp>
      <p:sp>
        <p:nvSpPr>
          <p:cNvPr id="15365" name="CasellaDiTesto 5"/>
          <p:cNvSpPr txBox="1">
            <a:spLocks noChangeArrowheads="1"/>
          </p:cNvSpPr>
          <p:nvPr/>
        </p:nvSpPr>
        <p:spPr bwMode="auto">
          <a:xfrm>
            <a:off x="3400425" y="2405063"/>
            <a:ext cx="1978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latin typeface="Calibri" pitchFamily="34" charset="0"/>
              </a:rPr>
              <a:t>27 settembre 2017</a:t>
            </a:r>
          </a:p>
          <a:p>
            <a:r>
              <a:rPr lang="it-IT" dirty="0">
                <a:latin typeface="Calibri" pitchFamily="34" charset="0"/>
              </a:rPr>
              <a:t>31 dicembre 2017</a:t>
            </a:r>
          </a:p>
        </p:txBody>
      </p:sp>
      <p:sp>
        <p:nvSpPr>
          <p:cNvPr id="15366" name="CasellaDiTesto 6"/>
          <p:cNvSpPr txBox="1">
            <a:spLocks noChangeArrowheads="1"/>
          </p:cNvSpPr>
          <p:nvPr/>
        </p:nvSpPr>
        <p:spPr bwMode="auto">
          <a:xfrm>
            <a:off x="5898104" y="1552961"/>
            <a:ext cx="50364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alibri Light" pitchFamily="34" charset="0"/>
              <a:buAutoNum type="arabicPeriod"/>
            </a:pPr>
            <a:r>
              <a:rPr lang="it-IT" sz="1600" dirty="0">
                <a:latin typeface="Calibri" pitchFamily="34" charset="0"/>
              </a:rPr>
              <a:t>IX Commissione approva documento metodologico</a:t>
            </a:r>
          </a:p>
          <a:p>
            <a:pPr marL="342900" indent="-342900">
              <a:buFont typeface="Calibri Light" pitchFamily="34" charset="0"/>
              <a:buAutoNum type="arabicPeriod"/>
            </a:pPr>
            <a:r>
              <a:rPr lang="it-IT" sz="1600" dirty="0">
                <a:latin typeface="Calibri" pitchFamily="34" charset="0"/>
              </a:rPr>
              <a:t>Mandato a Tecnostruttura ed a un gruppo tecnico di cui fanno parte le Regioni Emilia Romagna, Friuli Venezia Giulia, Lazio, Liguria, Lombardia, Piemonte, Puglia, Toscana, Veneto e le P.A. di Bolzano e Trento</a:t>
            </a:r>
          </a:p>
          <a:p>
            <a:pPr marL="342900" indent="-342900">
              <a:buFont typeface="Calibri Light" pitchFamily="34" charset="0"/>
              <a:buAutoNum type="arabicPeriod"/>
            </a:pPr>
            <a:r>
              <a:rPr lang="it-IT" sz="1600" dirty="0">
                <a:latin typeface="Calibri" pitchFamily="34" charset="0"/>
              </a:rPr>
              <a:t>Ricognizione e impianto metodologico</a:t>
            </a:r>
          </a:p>
        </p:txBody>
      </p:sp>
      <p:sp>
        <p:nvSpPr>
          <p:cNvPr id="15367" name="CasellaDiTesto 41"/>
          <p:cNvSpPr txBox="1">
            <a:spLocks noChangeArrowheads="1"/>
          </p:cNvSpPr>
          <p:nvPr/>
        </p:nvSpPr>
        <p:spPr bwMode="auto">
          <a:xfrm>
            <a:off x="3291330" y="3107371"/>
            <a:ext cx="1550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>
                <a:latin typeface="Calibri" pitchFamily="34" charset="0"/>
              </a:rPr>
              <a:t>Prima fase</a:t>
            </a:r>
            <a:endParaRPr lang="it-IT" sz="1600" b="1" dirty="0">
              <a:latin typeface="Calibri" pitchFamily="34" charset="0"/>
            </a:endParaRPr>
          </a:p>
        </p:txBody>
      </p:sp>
      <p:sp>
        <p:nvSpPr>
          <p:cNvPr id="15368" name="CasellaDiTesto 42"/>
          <p:cNvSpPr txBox="1">
            <a:spLocks noChangeArrowheads="1"/>
          </p:cNvSpPr>
          <p:nvPr/>
        </p:nvSpPr>
        <p:spPr bwMode="auto">
          <a:xfrm>
            <a:off x="3079750" y="3668713"/>
            <a:ext cx="18049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1 gennaio 2018</a:t>
            </a:r>
          </a:p>
          <a:p>
            <a:r>
              <a:rPr lang="it-IT">
                <a:latin typeface="Calibri" pitchFamily="34" charset="0"/>
              </a:rPr>
              <a:t>21 gennaio 2019</a:t>
            </a:r>
          </a:p>
        </p:txBody>
      </p:sp>
      <p:sp>
        <p:nvSpPr>
          <p:cNvPr id="15369" name="CasellaDiTesto 43"/>
          <p:cNvSpPr txBox="1">
            <a:spLocks noChangeArrowheads="1"/>
          </p:cNvSpPr>
          <p:nvPr/>
        </p:nvSpPr>
        <p:spPr bwMode="auto">
          <a:xfrm>
            <a:off x="5738813" y="3665538"/>
            <a:ext cx="5764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alibri Light" pitchFamily="34" charset="0"/>
              <a:buAutoNum type="arabicPeriod" startAt="4"/>
            </a:pPr>
            <a:r>
              <a:rPr lang="it-IT" sz="1600" dirty="0">
                <a:latin typeface="Calibri" pitchFamily="34" charset="0"/>
              </a:rPr>
              <a:t>Definizione Figure di operatore (proposta in esito 1^ Fase) </a:t>
            </a:r>
          </a:p>
          <a:p>
            <a:pPr marL="342900" indent="-342900">
              <a:buFont typeface="Calibri Light" pitchFamily="34" charset="0"/>
              <a:buAutoNum type="arabicPeriod" startAt="4"/>
            </a:pPr>
            <a:r>
              <a:rPr lang="it-IT" sz="1600" dirty="0">
                <a:latin typeface="Calibri" pitchFamily="34" charset="0"/>
              </a:rPr>
              <a:t>Standard delle competenze di base (proposta in esito 1^ Fase)</a:t>
            </a:r>
          </a:p>
          <a:p>
            <a:pPr marL="342900" indent="-342900">
              <a:buFont typeface="Calibri Light" pitchFamily="34" charset="0"/>
              <a:buAutoNum type="arabicPeriod" startAt="4"/>
            </a:pPr>
            <a:r>
              <a:rPr lang="it-IT" sz="1600" dirty="0">
                <a:latin typeface="Calibri" pitchFamily="34" charset="0"/>
              </a:rPr>
              <a:t>Avvio del confronto con MIUR, MLPS, Enti FP</a:t>
            </a:r>
          </a:p>
        </p:txBody>
      </p:sp>
      <p:sp>
        <p:nvSpPr>
          <p:cNvPr id="15370" name="CasellaDiTesto 44"/>
          <p:cNvSpPr txBox="1">
            <a:spLocks noChangeArrowheads="1"/>
          </p:cNvSpPr>
          <p:nvPr/>
        </p:nvSpPr>
        <p:spPr bwMode="auto">
          <a:xfrm>
            <a:off x="3261559" y="4347190"/>
            <a:ext cx="18780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alibri" pitchFamily="34" charset="0"/>
              </a:rPr>
              <a:t>Seconda fase</a:t>
            </a:r>
            <a:endParaRPr lang="it-IT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371" name="CasellaDiTesto 45"/>
          <p:cNvSpPr txBox="1">
            <a:spLocks noChangeArrowheads="1"/>
          </p:cNvSpPr>
          <p:nvPr/>
        </p:nvSpPr>
        <p:spPr bwMode="auto">
          <a:xfrm>
            <a:off x="3206750" y="4800600"/>
            <a:ext cx="2338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Febbraio-Giugno 2019</a:t>
            </a:r>
          </a:p>
        </p:txBody>
      </p:sp>
      <p:sp>
        <p:nvSpPr>
          <p:cNvPr id="15372" name="CasellaDiTesto 46"/>
          <p:cNvSpPr txBox="1">
            <a:spLocks noChangeArrowheads="1"/>
          </p:cNvSpPr>
          <p:nvPr/>
        </p:nvSpPr>
        <p:spPr bwMode="auto">
          <a:xfrm>
            <a:off x="3166588" y="5627387"/>
            <a:ext cx="1751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>
                <a:latin typeface="Calibri" pitchFamily="34" charset="0"/>
              </a:rPr>
              <a:t>Accordo </a:t>
            </a:r>
            <a:r>
              <a:rPr lang="it-IT" sz="2400" b="1" dirty="0" err="1">
                <a:latin typeface="Calibri" pitchFamily="34" charset="0"/>
              </a:rPr>
              <a:t>S</a:t>
            </a:r>
            <a:r>
              <a:rPr lang="it-IT" sz="2400" b="1" dirty="0">
                <a:latin typeface="Calibri" pitchFamily="34" charset="0"/>
              </a:rPr>
              <a:t>/</a:t>
            </a:r>
            <a:r>
              <a:rPr lang="it-IT" sz="2400" b="1" dirty="0" err="1">
                <a:latin typeface="Calibri" pitchFamily="34" charset="0"/>
              </a:rPr>
              <a:t>R</a:t>
            </a:r>
            <a:endParaRPr lang="it-IT" sz="1600" b="1" dirty="0">
              <a:latin typeface="Calibri" pitchFamily="34" charset="0"/>
            </a:endParaRPr>
          </a:p>
        </p:txBody>
      </p:sp>
      <p:sp>
        <p:nvSpPr>
          <p:cNvPr id="15373" name="CasellaDiTesto 47"/>
          <p:cNvSpPr txBox="1">
            <a:spLocks noChangeArrowheads="1"/>
          </p:cNvSpPr>
          <p:nvPr/>
        </p:nvSpPr>
        <p:spPr bwMode="auto">
          <a:xfrm>
            <a:off x="3292530" y="6162794"/>
            <a:ext cx="1499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latin typeface="Calibri" pitchFamily="34" charset="0"/>
              </a:rPr>
              <a:t>1 agosto 2019</a:t>
            </a:r>
          </a:p>
        </p:txBody>
      </p:sp>
      <p:sp>
        <p:nvSpPr>
          <p:cNvPr id="15374" name="CasellaDiTesto 48"/>
          <p:cNvSpPr txBox="1">
            <a:spLocks noChangeArrowheads="1"/>
          </p:cNvSpPr>
          <p:nvPr/>
        </p:nvSpPr>
        <p:spPr bwMode="auto">
          <a:xfrm>
            <a:off x="5849937" y="4822825"/>
            <a:ext cx="60511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alibri Light" pitchFamily="34" charset="0"/>
              <a:buAutoNum type="arabicPeriod" startAt="7"/>
            </a:pPr>
            <a:r>
              <a:rPr lang="it-IT" sz="1600" dirty="0">
                <a:latin typeface="Calibri" pitchFamily="34" charset="0"/>
              </a:rPr>
              <a:t>Definizione Figure di Tecnico professionale </a:t>
            </a:r>
          </a:p>
          <a:p>
            <a:pPr marL="342900" indent="-342900">
              <a:buFont typeface="Calibri Light" pitchFamily="34" charset="0"/>
              <a:buAutoNum type="arabicPeriod" startAt="7"/>
            </a:pPr>
            <a:r>
              <a:rPr lang="it-IT" sz="1600" dirty="0">
                <a:latin typeface="Calibri" pitchFamily="34" charset="0"/>
              </a:rPr>
              <a:t>Feed back da MIUR, MLPS, Enti FP  su prodotti 1^ Fase</a:t>
            </a:r>
          </a:p>
          <a:p>
            <a:pPr marL="342900" indent="-342900">
              <a:buFont typeface="Calibri Light" pitchFamily="34" charset="0"/>
              <a:buAutoNum type="arabicPeriod" startAt="7"/>
            </a:pPr>
            <a:r>
              <a:rPr lang="it-IT" sz="1600" dirty="0">
                <a:latin typeface="Calibri" pitchFamily="34" charset="0"/>
              </a:rPr>
              <a:t>Confronto con MIUR e MLPS  su prodotti 2^ Fase</a:t>
            </a:r>
          </a:p>
        </p:txBody>
      </p:sp>
      <p:sp>
        <p:nvSpPr>
          <p:cNvPr id="15375" name="CasellaDiTesto 49"/>
          <p:cNvSpPr txBox="1">
            <a:spLocks noChangeArrowheads="1"/>
          </p:cNvSpPr>
          <p:nvPr/>
        </p:nvSpPr>
        <p:spPr bwMode="auto">
          <a:xfrm>
            <a:off x="5934075" y="6118225"/>
            <a:ext cx="5800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alibri Light" pitchFamily="34" charset="0"/>
              <a:buAutoNum type="arabicPeriod" startAt="10"/>
            </a:pPr>
            <a:r>
              <a:rPr lang="it-IT" sz="1600" dirty="0">
                <a:latin typeface="Calibri" pitchFamily="34" charset="0"/>
              </a:rPr>
              <a:t>Nuovo Repertorio </a:t>
            </a:r>
            <a:r>
              <a:rPr lang="it-IT" sz="1600" dirty="0" err="1">
                <a:latin typeface="Calibri" pitchFamily="34" charset="0"/>
              </a:rPr>
              <a:t>IeFP</a:t>
            </a:r>
            <a:r>
              <a:rPr lang="it-IT" sz="1600" dirty="0">
                <a:latin typeface="Calibri" pitchFamily="34" charset="0"/>
              </a:rPr>
              <a:t> (…e nuovo Ordinamento nazionale </a:t>
            </a:r>
            <a:r>
              <a:rPr lang="it-IT" sz="1600" dirty="0" err="1">
                <a:latin typeface="Calibri" pitchFamily="34" charset="0"/>
              </a:rPr>
              <a:t>IeFP</a:t>
            </a:r>
            <a:r>
              <a:rPr lang="it-IT" sz="1600" dirty="0">
                <a:latin typeface="Calibri" pitchFamily="34" charset="0"/>
              </a:rPr>
              <a:t>)</a:t>
            </a:r>
          </a:p>
        </p:txBody>
      </p:sp>
      <p:sp>
        <p:nvSpPr>
          <p:cNvPr id="54" name="Parentesi graffa aperta 7"/>
          <p:cNvSpPr/>
          <p:nvPr/>
        </p:nvSpPr>
        <p:spPr>
          <a:xfrm>
            <a:off x="5622925" y="1289050"/>
            <a:ext cx="171450" cy="210661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5" name="Parentesi graffa aperta 50"/>
          <p:cNvSpPr/>
          <p:nvPr/>
        </p:nvSpPr>
        <p:spPr>
          <a:xfrm>
            <a:off x="5499100" y="3552825"/>
            <a:ext cx="354013" cy="942975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6" name="Parentesi graffa aperta 51"/>
          <p:cNvSpPr/>
          <p:nvPr/>
        </p:nvSpPr>
        <p:spPr>
          <a:xfrm>
            <a:off x="5545138" y="4837113"/>
            <a:ext cx="354012" cy="80962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7" name="Parentesi graffa aperta 52"/>
          <p:cNvSpPr/>
          <p:nvPr/>
        </p:nvSpPr>
        <p:spPr>
          <a:xfrm>
            <a:off x="5588000" y="6018213"/>
            <a:ext cx="354013" cy="536575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>
            <a:extLst>
              <a:ext uri="{FF2B5EF4-FFF2-40B4-BE49-F238E27FC236}">
                <a16:creationId xmlns:a16="http://schemas.microsoft.com/office/drawing/2014/main" id="{94A09EE5-F295-4F58-9E19-D4896E039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214508"/>
            <a:ext cx="4730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800" b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it-IT" dirty="0"/>
              <a:t>MAPPA DEI NUOVI OPERATORI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4B2D1F2-EAB7-4F67-8751-95A0BD177ACD}"/>
              </a:ext>
            </a:extLst>
          </p:cNvPr>
          <p:cNvSpPr/>
          <p:nvPr/>
        </p:nvSpPr>
        <p:spPr>
          <a:xfrm>
            <a:off x="882650" y="1100422"/>
            <a:ext cx="3851275" cy="60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17 FIGURE ASR 2011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A DENOMINAZIONE INVARIATA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39008FC-3B4D-4349-A049-457F26F6D8B0}"/>
              </a:ext>
            </a:extLst>
          </p:cNvPr>
          <p:cNvSpPr/>
          <p:nvPr/>
        </p:nvSpPr>
        <p:spPr>
          <a:xfrm>
            <a:off x="882650" y="4655961"/>
            <a:ext cx="3851275" cy="587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3 FIGURE ASR 2011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CON DIVERSA DENOMINAZIONE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7D47CFB-36F7-4D6D-8665-D97FA6E12F27}"/>
              </a:ext>
            </a:extLst>
          </p:cNvPr>
          <p:cNvSpPr/>
          <p:nvPr/>
        </p:nvSpPr>
        <p:spPr>
          <a:xfrm>
            <a:off x="4927600" y="1114274"/>
            <a:ext cx="3116263" cy="60325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6 NUOVE FIGURE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E3D2749-E1FB-49DD-A500-71E0D911CCE7}"/>
              </a:ext>
            </a:extLst>
          </p:cNvPr>
          <p:cNvSpPr/>
          <p:nvPr/>
        </p:nvSpPr>
        <p:spPr>
          <a:xfrm>
            <a:off x="4927601" y="4614995"/>
            <a:ext cx="3355974" cy="6760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cs typeface="Arial" charset="0"/>
              </a:rPr>
              <a:t>2 FIGURE ELIMINATE PERCHE’ RIARTICOLATE ATTRAVERSO ALTRE PIU’ SPECIFICHE</a:t>
            </a:r>
          </a:p>
        </p:txBody>
      </p:sp>
      <p:sp>
        <p:nvSpPr>
          <p:cNvPr id="20" name="Rettangolo arrotondato 18">
            <a:extLst>
              <a:ext uri="{FF2B5EF4-FFF2-40B4-BE49-F238E27FC236}">
                <a16:creationId xmlns:a16="http://schemas.microsoft.com/office/drawing/2014/main" id="{F3459699-AB00-4C2C-B6B8-9891F4F578D2}"/>
              </a:ext>
            </a:extLst>
          </p:cNvPr>
          <p:cNvSpPr/>
          <p:nvPr/>
        </p:nvSpPr>
        <p:spPr>
          <a:xfrm>
            <a:off x="8992318" y="5138992"/>
            <a:ext cx="3044825" cy="1106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>
                <a:solidFill>
                  <a:srgbClr val="FFFFFF"/>
                </a:solidFill>
                <a:cs typeface="Arial" charset="0"/>
              </a:rPr>
              <a:t>0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      </a:t>
            </a:r>
            <a:r>
              <a:rPr lang="it-IT" sz="4000" dirty="0">
                <a:solidFill>
                  <a:schemeClr val="tx1"/>
                </a:solidFill>
                <a:cs typeface="Arial" charset="0"/>
              </a:rPr>
              <a:t>36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indirizzi</a:t>
            </a:r>
            <a:endParaRPr lang="it-IT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" name="Rettangolo arrotondato 18">
            <a:extLst>
              <a:ext uri="{FF2B5EF4-FFF2-40B4-BE49-F238E27FC236}">
                <a16:creationId xmlns:a16="http://schemas.microsoft.com/office/drawing/2014/main" id="{CAE5E933-07DC-4F30-B379-5D5A0F120DA6}"/>
              </a:ext>
            </a:extLst>
          </p:cNvPr>
          <p:cNvSpPr/>
          <p:nvPr/>
        </p:nvSpPr>
        <p:spPr>
          <a:xfrm>
            <a:off x="9013535" y="1650060"/>
            <a:ext cx="3044825" cy="1106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>
                <a:solidFill>
                  <a:srgbClr val="FFFFFF"/>
                </a:solidFill>
                <a:cs typeface="Arial" charset="0"/>
              </a:rPr>
              <a:t>0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      </a:t>
            </a:r>
            <a:r>
              <a:rPr lang="it-IT" sz="4000" dirty="0">
                <a:solidFill>
                  <a:schemeClr val="tx1"/>
                </a:solidFill>
                <a:cs typeface="Arial" charset="0"/>
              </a:rPr>
              <a:t>13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indirizzi</a:t>
            </a:r>
            <a:endParaRPr lang="it-IT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1DA3EFA3-8CA1-49C3-9263-72453A1CE43A}"/>
              </a:ext>
            </a:extLst>
          </p:cNvPr>
          <p:cNvSpPr/>
          <p:nvPr/>
        </p:nvSpPr>
        <p:spPr>
          <a:xfrm>
            <a:off x="9245166" y="3853573"/>
            <a:ext cx="2791976" cy="1421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000" dirty="0">
                <a:solidFill>
                  <a:schemeClr val="tx1"/>
                </a:solidFill>
              </a:rPr>
              <a:t>26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OPERATORI/2019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6A65D185-1F8F-4D73-93A5-0C6229EB17CF}"/>
              </a:ext>
            </a:extLst>
          </p:cNvPr>
          <p:cNvSpPr/>
          <p:nvPr/>
        </p:nvSpPr>
        <p:spPr>
          <a:xfrm>
            <a:off x="9223947" y="481680"/>
            <a:ext cx="2813195" cy="14212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000" dirty="0">
                <a:solidFill>
                  <a:schemeClr val="tx1"/>
                </a:solidFill>
              </a:rPr>
              <a:t>22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OPERATORI/2011</a:t>
            </a:r>
          </a:p>
        </p:txBody>
      </p:sp>
      <p:sp>
        <p:nvSpPr>
          <p:cNvPr id="22" name="Freccia in giù 21">
            <a:extLst>
              <a:ext uri="{FF2B5EF4-FFF2-40B4-BE49-F238E27FC236}">
                <a16:creationId xmlns:a16="http://schemas.microsoft.com/office/drawing/2014/main" id="{A2C48BD2-C0E1-4B48-838E-3E9D457805F6}"/>
              </a:ext>
            </a:extLst>
          </p:cNvPr>
          <p:cNvSpPr/>
          <p:nvPr/>
        </p:nvSpPr>
        <p:spPr>
          <a:xfrm>
            <a:off x="10072255" y="2882895"/>
            <a:ext cx="831272" cy="970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Parentesi graffa chiusa 22">
            <a:extLst>
              <a:ext uri="{FF2B5EF4-FFF2-40B4-BE49-F238E27FC236}">
                <a16:creationId xmlns:a16="http://schemas.microsoft.com/office/drawing/2014/main" id="{FE889C42-8413-46BF-9C77-5FB12AFBEE33}"/>
              </a:ext>
            </a:extLst>
          </p:cNvPr>
          <p:cNvSpPr/>
          <p:nvPr/>
        </p:nvSpPr>
        <p:spPr>
          <a:xfrm>
            <a:off x="8043863" y="1260764"/>
            <a:ext cx="716824" cy="5425937"/>
          </a:xfrm>
          <a:prstGeom prst="rightBrace">
            <a:avLst>
              <a:gd name="adj1" fmla="val 8333"/>
              <a:gd name="adj2" fmla="val 5893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4BBF1AE-5AD6-4D6E-8FCA-BD74D68D68D1}"/>
              </a:ext>
            </a:extLst>
          </p:cNvPr>
          <p:cNvSpPr txBox="1"/>
          <p:nvPr/>
        </p:nvSpPr>
        <p:spPr>
          <a:xfrm>
            <a:off x="1149927" y="241069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12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C3DB897-9CB0-4F11-8B2A-F46AF2E9BC8D}"/>
              </a:ext>
            </a:extLst>
          </p:cNvPr>
          <p:cNvSpPr txBox="1"/>
          <p:nvPr/>
        </p:nvSpPr>
        <p:spPr>
          <a:xfrm>
            <a:off x="924215" y="5414230"/>
            <a:ext cx="382861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+mn-lt"/>
              </a:rPr>
              <a:t>Operatore dell'abbigliamento/</a:t>
            </a:r>
            <a:r>
              <a:rPr lang="it-IT" sz="1050" dirty="0">
                <a:solidFill>
                  <a:srgbClr val="FF0000"/>
                </a:solidFill>
                <a:latin typeface="+mn-lt"/>
              </a:rPr>
              <a:t>Operatore dell’abbigliamento e dei prodotti tessili per la casa</a:t>
            </a:r>
          </a:p>
          <a:p>
            <a:r>
              <a:rPr lang="it-IT" sz="1050" dirty="0">
                <a:latin typeface="+mn-lt"/>
              </a:rPr>
              <a:t>Operatore amministrativo-segretariale/</a:t>
            </a:r>
            <a:r>
              <a:rPr lang="it-IT" sz="1050" dirty="0">
                <a:solidFill>
                  <a:srgbClr val="FF0000"/>
                </a:solidFill>
                <a:latin typeface="+mn-lt"/>
              </a:rPr>
              <a:t>Operatore ai servizi di impresa</a:t>
            </a:r>
          </a:p>
          <a:p>
            <a:r>
              <a:rPr lang="it-IT" sz="1050" dirty="0">
                <a:latin typeface="+mn-lt"/>
              </a:rPr>
              <a:t>Operatore della trasformazione agro alimentare/</a:t>
            </a:r>
            <a:r>
              <a:rPr lang="it-IT" sz="1050" dirty="0">
                <a:solidFill>
                  <a:srgbClr val="FF0000"/>
                </a:solidFill>
                <a:latin typeface="+mn-lt"/>
              </a:rPr>
              <a:t>Operatore alle produzioni alimentari</a:t>
            </a:r>
          </a:p>
          <a:p>
            <a:endParaRPr lang="it-IT" sz="1050" dirty="0">
              <a:latin typeface="+mn-lt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9DB5CD2-0132-429E-B097-E3D570D75EE6}"/>
              </a:ext>
            </a:extLst>
          </p:cNvPr>
          <p:cNvSpPr txBox="1"/>
          <p:nvPr/>
        </p:nvSpPr>
        <p:spPr>
          <a:xfrm>
            <a:off x="4899642" y="5414230"/>
            <a:ext cx="21932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>
                <a:latin typeface="+mn-lt"/>
              </a:rPr>
              <a:t>Operatore elettronico</a:t>
            </a:r>
          </a:p>
          <a:p>
            <a:r>
              <a:rPr lang="it-IT" sz="1050" dirty="0">
                <a:latin typeface="+mn-lt"/>
              </a:rPr>
              <a:t>Operatore alle lavorazioni artistiche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C8D9977-6D65-4E2F-B8BC-D71797D169A5}"/>
              </a:ext>
            </a:extLst>
          </p:cNvPr>
          <p:cNvSpPr txBox="1"/>
          <p:nvPr/>
        </p:nvSpPr>
        <p:spPr>
          <a:xfrm>
            <a:off x="4899642" y="1829007"/>
            <a:ext cx="3542469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+mn-lt"/>
              </a:rPr>
              <a:t>Operatore informatico</a:t>
            </a:r>
          </a:p>
          <a:p>
            <a:endParaRPr lang="en-GB" sz="1050" kern="0" dirty="0">
              <a:latin typeface="+mn-lt"/>
            </a:endParaRPr>
          </a:p>
          <a:p>
            <a:r>
              <a:rPr lang="en-GB" sz="1050" kern="0" dirty="0" err="1">
                <a:latin typeface="+mn-lt"/>
              </a:rPr>
              <a:t>Operatore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gestione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delle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acque</a:t>
            </a:r>
            <a:r>
              <a:rPr lang="en-GB" sz="1050" kern="0" dirty="0">
                <a:latin typeface="+mn-lt"/>
              </a:rPr>
              <a:t> e </a:t>
            </a:r>
            <a:r>
              <a:rPr lang="en-GB" sz="1050" kern="0" dirty="0" err="1">
                <a:latin typeface="+mn-lt"/>
              </a:rPr>
              <a:t>risanamento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ambientale</a:t>
            </a:r>
            <a:endParaRPr lang="en-GB" sz="1050" kern="0" dirty="0">
              <a:latin typeface="+mn-lt"/>
            </a:endParaRPr>
          </a:p>
          <a:p>
            <a:endParaRPr lang="en-GB" sz="1050" kern="0" dirty="0">
              <a:latin typeface="+mn-lt"/>
            </a:endParaRPr>
          </a:p>
          <a:p>
            <a:r>
              <a:rPr lang="it-IT" sz="1050" dirty="0">
                <a:latin typeface="+mn-lt"/>
              </a:rPr>
              <a:t>Operatore alle lavorazioni di prodotti di pelletteria</a:t>
            </a:r>
            <a:endParaRPr lang="en-GB" sz="1050" kern="0" dirty="0">
              <a:latin typeface="+mn-lt"/>
            </a:endParaRPr>
          </a:p>
          <a:p>
            <a:endParaRPr lang="en-GB" sz="1050" kern="0" dirty="0">
              <a:latin typeface="+mn-lt"/>
            </a:endParaRPr>
          </a:p>
          <a:p>
            <a:r>
              <a:rPr lang="en-GB" sz="1050" kern="0" dirty="0" err="1">
                <a:latin typeface="+mn-lt"/>
              </a:rPr>
              <a:t>Operatore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lavoratore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dei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materiali</a:t>
            </a:r>
            <a:r>
              <a:rPr lang="en-GB" sz="1050" kern="0" dirty="0">
                <a:latin typeface="+mn-lt"/>
              </a:rPr>
              <a:t> </a:t>
            </a:r>
            <a:r>
              <a:rPr lang="en-GB" sz="1050" kern="0" dirty="0" err="1">
                <a:latin typeface="+mn-lt"/>
              </a:rPr>
              <a:t>lapidei</a:t>
            </a:r>
            <a:endParaRPr lang="en-GB" sz="1050" kern="0" dirty="0">
              <a:latin typeface="+mn-lt"/>
            </a:endParaRPr>
          </a:p>
          <a:p>
            <a:endParaRPr lang="en-GB" sz="1050" kern="0" dirty="0">
              <a:latin typeface="+mn-lt"/>
            </a:endParaRPr>
          </a:p>
          <a:p>
            <a:r>
              <a:rPr lang="it-IT" sz="1050" dirty="0">
                <a:latin typeface="+mn-lt"/>
              </a:rPr>
              <a:t>Operatore tessile</a:t>
            </a:r>
          </a:p>
          <a:p>
            <a:endParaRPr lang="it-IT" sz="1050" dirty="0">
              <a:latin typeface="+mn-lt"/>
            </a:endParaRPr>
          </a:p>
          <a:p>
            <a:r>
              <a:rPr lang="it-IT" sz="1050" dirty="0">
                <a:latin typeface="+mn-lt"/>
              </a:rPr>
              <a:t>Operatore alle lavorazioni dell’oro, dei metalli preziosi o affini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9041FA7-5320-4640-9ADD-19FC40C61EE2}"/>
              </a:ext>
            </a:extLst>
          </p:cNvPr>
          <p:cNvSpPr txBox="1"/>
          <p:nvPr/>
        </p:nvSpPr>
        <p:spPr>
          <a:xfrm>
            <a:off x="971088" y="1789693"/>
            <a:ext cx="3928554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+mn-lt"/>
              </a:rPr>
              <a:t>Operatore agricolo	</a:t>
            </a:r>
          </a:p>
          <a:p>
            <a:r>
              <a:rPr lang="it-IT" sz="1050" b="1" dirty="0">
                <a:solidFill>
                  <a:srgbClr val="0070C0"/>
                </a:solidFill>
                <a:latin typeface="+mn-lt"/>
              </a:rPr>
              <a:t>Operatore ai servizi di promozione e accoglienza</a:t>
            </a:r>
            <a:r>
              <a:rPr lang="it-IT" sz="1050" dirty="0">
                <a:latin typeface="+mn-lt"/>
              </a:rPr>
              <a:t>	</a:t>
            </a:r>
          </a:p>
          <a:p>
            <a:r>
              <a:rPr lang="it-IT" sz="1050" dirty="0">
                <a:latin typeface="+mn-lt"/>
              </a:rPr>
              <a:t>Operatore ai servizi di vendita	</a:t>
            </a:r>
          </a:p>
          <a:p>
            <a:r>
              <a:rPr lang="it-IT" sz="1050" dirty="0">
                <a:latin typeface="+mn-lt"/>
              </a:rPr>
              <a:t>Operatore dei sistemi e dei servizi logistici</a:t>
            </a:r>
          </a:p>
          <a:p>
            <a:r>
              <a:rPr lang="it-IT" sz="1050" dirty="0">
                <a:latin typeface="+mn-lt"/>
              </a:rPr>
              <a:t>Operatore  alla riparazione dei veicoli a motore	</a:t>
            </a:r>
          </a:p>
          <a:p>
            <a:r>
              <a:rPr lang="it-IT" sz="1050" dirty="0">
                <a:latin typeface="+mn-lt"/>
              </a:rPr>
              <a:t>Operatore del benessere	</a:t>
            </a:r>
          </a:p>
          <a:p>
            <a:r>
              <a:rPr lang="it-IT" sz="1050" dirty="0">
                <a:latin typeface="+mn-lt"/>
              </a:rPr>
              <a:t>Operatore del legno	</a:t>
            </a:r>
          </a:p>
          <a:p>
            <a:r>
              <a:rPr lang="it-IT" sz="1050" dirty="0">
                <a:latin typeface="+mn-lt"/>
              </a:rPr>
              <a:t>Operatore del mare e delle acque interne	</a:t>
            </a:r>
          </a:p>
          <a:p>
            <a:r>
              <a:rPr lang="it-IT" sz="1050" b="1" dirty="0">
                <a:solidFill>
                  <a:srgbClr val="0070C0"/>
                </a:solidFill>
                <a:latin typeface="+mn-lt"/>
              </a:rPr>
              <a:t>Operatore della ristorazione</a:t>
            </a:r>
            <a:r>
              <a:rPr lang="it-IT" sz="1050" dirty="0">
                <a:latin typeface="+mn-lt"/>
              </a:rPr>
              <a:t>	</a:t>
            </a:r>
          </a:p>
          <a:p>
            <a:r>
              <a:rPr lang="it-IT" sz="1050" dirty="0">
                <a:latin typeface="+mn-lt"/>
              </a:rPr>
              <a:t>Operatore delle calzature	</a:t>
            </a:r>
          </a:p>
          <a:p>
            <a:r>
              <a:rPr lang="it-IT" sz="1050" dirty="0">
                <a:latin typeface="+mn-lt"/>
              </a:rPr>
              <a:t>Operatore di impianti termoidraulici</a:t>
            </a:r>
          </a:p>
          <a:p>
            <a:r>
              <a:rPr lang="it-IT" sz="1050" dirty="0">
                <a:latin typeface="+mn-lt"/>
              </a:rPr>
              <a:t>Operatore edile	</a:t>
            </a:r>
          </a:p>
          <a:p>
            <a:r>
              <a:rPr lang="it-IT" sz="1050" dirty="0">
                <a:latin typeface="+mn-lt"/>
              </a:rPr>
              <a:t>Operatore elettrico</a:t>
            </a:r>
          </a:p>
          <a:p>
            <a:r>
              <a:rPr lang="it-IT" sz="1050" dirty="0">
                <a:latin typeface="+mn-lt"/>
              </a:rPr>
              <a:t>Operatore grafico</a:t>
            </a:r>
          </a:p>
          <a:p>
            <a:r>
              <a:rPr lang="it-IT" sz="1050" dirty="0">
                <a:latin typeface="+mn-lt"/>
              </a:rPr>
              <a:t>Operatore meccanico</a:t>
            </a:r>
          </a:p>
          <a:p>
            <a:r>
              <a:rPr lang="it-IT" sz="1050" dirty="0">
                <a:latin typeface="+mn-lt"/>
              </a:rPr>
              <a:t>Operatore montaggio e manutenzione imbarcazioni da diporto</a:t>
            </a:r>
          </a:p>
          <a:p>
            <a:r>
              <a:rPr lang="it-IT" sz="1050" dirty="0">
                <a:latin typeface="+mn-lt"/>
              </a:rPr>
              <a:t>Operatore produzioni chimiche</a:t>
            </a:r>
          </a:p>
        </p:txBody>
      </p:sp>
    </p:spTree>
    <p:extLst>
      <p:ext uri="{BB962C8B-B14F-4D97-AF65-F5344CB8AC3E}">
        <p14:creationId xmlns:p14="http://schemas.microsoft.com/office/powerpoint/2010/main" val="263670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9F7E0EB7-E09B-4759-93E3-27B991339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19238"/>
              </p:ext>
            </p:extLst>
          </p:nvPr>
        </p:nvGraphicFramePr>
        <p:xfrm>
          <a:off x="2268884" y="0"/>
          <a:ext cx="8994862" cy="6754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748">
                  <a:extLst>
                    <a:ext uri="{9D8B030D-6E8A-4147-A177-3AD203B41FA5}">
                      <a16:colId xmlns:a16="http://schemas.microsoft.com/office/drawing/2014/main" val="764473651"/>
                    </a:ext>
                  </a:extLst>
                </a:gridCol>
                <a:gridCol w="3216563">
                  <a:extLst>
                    <a:ext uri="{9D8B030D-6E8A-4147-A177-3AD203B41FA5}">
                      <a16:colId xmlns:a16="http://schemas.microsoft.com/office/drawing/2014/main" val="1596881701"/>
                    </a:ext>
                  </a:extLst>
                </a:gridCol>
                <a:gridCol w="5337551">
                  <a:extLst>
                    <a:ext uri="{9D8B030D-6E8A-4147-A177-3AD203B41FA5}">
                      <a16:colId xmlns:a16="http://schemas.microsoft.com/office/drawing/2014/main" val="3361166542"/>
                    </a:ext>
                  </a:extLst>
                </a:gridCol>
              </a:tblGrid>
              <a:tr h="15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FIGURA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INDIRIZZI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3259370691"/>
                  </a:ext>
                </a:extLst>
              </a:tr>
              <a:tr h="722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agricolo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Gestione di allevamenti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Coltivazione di piante erbacee, orticole e legnose in pieno campo e in serra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Produzione di piante ornamentali e fiori in vivaio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Costruzione e manutenzione di aree verdi, parchi e giardini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Gestione di aree boscate e forestali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3623868447"/>
                  </a:ext>
                </a:extLst>
              </a:tr>
              <a:tr h="577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alla riparazione dei veicoli a motore</a:t>
                      </a:r>
                      <a:endParaRPr lang="it-IT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Manutenzione e riparazione delle parti e dei sistemi meccanici ed elettromeccanici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Manutenzione e riparazione della carrozzeria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Manutenzione e riparazione di macchine operatrici per l’agricoltura e l’edilizia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Riparazione e sostituzione di pneumatici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2050391277"/>
                  </a:ext>
                </a:extLst>
              </a:tr>
              <a:tr h="28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del benessere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Erogazione di trattamenti di acconciatura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Erogazione dei servizi di trattamento estetico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3156452925"/>
                  </a:ext>
                </a:extLst>
              </a:tr>
              <a:tr h="537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della ristorazione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Preparazione degli alimenti e allestimento piatti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Allestimento sala e somministrazione piatti e bevande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1223329345"/>
                  </a:ext>
                </a:extLst>
              </a:tr>
              <a:tr h="868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Operatore della trasformazione agro-alimentare/</a:t>
                      </a:r>
                      <a:r>
                        <a:rPr lang="it-IT" sz="1200" dirty="0">
                          <a:solidFill>
                            <a:srgbClr val="FF0000"/>
                          </a:solidFill>
                          <a:effectLst/>
                        </a:rPr>
                        <a:t>Operatore delle produzioni alimentari</a:t>
                      </a:r>
                      <a:endParaRPr lang="it-IT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Lavorazione e produzione di pasticceria, pasta e prodotti da forno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Lavorazione e produzione lattiero e caseario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Lavorazione e produzione di prodotti a base di vegetali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Lavorazione e produzione di prodotti a base di carne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Lavorazione e produzione di prodotti ittici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Produzione di bevande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794942101"/>
                  </a:ext>
                </a:extLst>
              </a:tr>
              <a:tr h="868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edile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Lavori generali di scavo e movimentazione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Costruzione di opere in calcestruzzo armato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Realizzazione opere murarie e di impermeabilizzazione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Lavori di rivestimento e intonaco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Lavori di tinteggiatura e cartongesso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Montaggio di parti in legno per la carpenteria edile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863724065"/>
                  </a:ext>
                </a:extLst>
              </a:tr>
              <a:tr h="576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elettrico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Installazione e cablaggio di componenti elettrici, elettronici e fluidici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Installazione/manutenzione di impianti elettrici civili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Installazione/manutenzione di impianti elettrici industriali e del terziario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Installazione/manutenzione di impianti speciali per la sicurezza e per il cablaggio strutturato</a:t>
                      </a:r>
                      <a:endParaRPr lang="it-IT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370448381"/>
                  </a:ext>
                </a:extLst>
              </a:tr>
              <a:tr h="28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Operatore grafico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</a:rPr>
                        <a:t>Impostazione e realizzazione della stampa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</a:rPr>
                        <a:t>Ipermediale</a:t>
                      </a:r>
                      <a:endParaRPr lang="it-IT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04" marR="54804" marT="0" marB="0"/>
                </a:tc>
                <a:extLst>
                  <a:ext uri="{0D108BD9-81ED-4DB2-BD59-A6C34878D82A}">
                    <a16:rowId xmlns:a16="http://schemas.microsoft.com/office/drawing/2014/main" val="2916824350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C1A15F-AEF6-4A06-A146-ADE916C37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18" y="381605"/>
            <a:ext cx="207059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800" b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it-IT" dirty="0"/>
              <a:t>FIGURE DI </a:t>
            </a:r>
          </a:p>
          <a:p>
            <a:r>
              <a:rPr lang="it-IT" dirty="0"/>
              <a:t>OPERATORE</a:t>
            </a:r>
          </a:p>
          <a:p>
            <a:r>
              <a:rPr lang="it-IT" dirty="0"/>
              <a:t>(1/2)</a:t>
            </a:r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169912CE-A8E9-564A-B181-396940DA83B9}"/>
              </a:ext>
            </a:extLst>
          </p:cNvPr>
          <p:cNvSpPr/>
          <p:nvPr/>
        </p:nvSpPr>
        <p:spPr>
          <a:xfrm>
            <a:off x="2076994" y="2455817"/>
            <a:ext cx="9326880" cy="56170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653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>
            <a:extLst>
              <a:ext uri="{FF2B5EF4-FFF2-40B4-BE49-F238E27FC236}">
                <a16:creationId xmlns:a16="http://schemas.microsoft.com/office/drawing/2014/main" id="{94A09EE5-F295-4F58-9E19-D4896E039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214508"/>
            <a:ext cx="4730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800" b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it-IT" dirty="0"/>
              <a:t>MAPPA DEI NUOVI TECNICI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4B2D1F2-EAB7-4F67-8751-95A0BD177ACD}"/>
              </a:ext>
            </a:extLst>
          </p:cNvPr>
          <p:cNvSpPr/>
          <p:nvPr/>
        </p:nvSpPr>
        <p:spPr>
          <a:xfrm>
            <a:off x="882650" y="1046164"/>
            <a:ext cx="3851275" cy="603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16 FIGURE ASR 2011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A DENOMINAZIONE INVARIATA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39008FC-3B4D-4349-A049-457F26F6D8B0}"/>
              </a:ext>
            </a:extLst>
          </p:cNvPr>
          <p:cNvSpPr/>
          <p:nvPr/>
        </p:nvSpPr>
        <p:spPr>
          <a:xfrm>
            <a:off x="781050" y="4610941"/>
            <a:ext cx="3851275" cy="587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3 FIGURE ASR 2011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CON DIVERSA DENOMINAZIONE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7D47CFB-36F7-4D6D-8665-D97FA6E12F27}"/>
              </a:ext>
            </a:extLst>
          </p:cNvPr>
          <p:cNvSpPr/>
          <p:nvPr/>
        </p:nvSpPr>
        <p:spPr>
          <a:xfrm>
            <a:off x="4927600" y="1033463"/>
            <a:ext cx="3116263" cy="60325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10 NUOVE FIGURE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E3D2749-E1FB-49DD-A500-71E0D911CCE7}"/>
              </a:ext>
            </a:extLst>
          </p:cNvPr>
          <p:cNvSpPr/>
          <p:nvPr/>
        </p:nvSpPr>
        <p:spPr>
          <a:xfrm>
            <a:off x="4927601" y="4850530"/>
            <a:ext cx="3355974" cy="6760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cs typeface="Arial" charset="0"/>
              </a:rPr>
              <a:t>2 FIGURE ELIMINATE PERCHE’ RIARTICOLATE ATTRAVERSO ALTRE PIU’ SPECIFICHE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7EF381C-F71B-424F-8770-B8358AC2C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82638"/>
              </p:ext>
            </p:extLst>
          </p:nvPr>
        </p:nvGraphicFramePr>
        <p:xfrm>
          <a:off x="781050" y="5294400"/>
          <a:ext cx="4090987" cy="1112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 DELL'ABBIGLIAMENTO / </a:t>
                      </a:r>
                      <a:r>
                        <a:rPr lang="it-IT" sz="1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</a:t>
                      </a:r>
                      <a:r>
                        <a:rPr lang="it-IT" sz="10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DELL’ABBIGLIAMENTO E DEI PRODOTTI TESSILI DELLA CASA</a:t>
                      </a:r>
                      <a:endParaRPr lang="it-IT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 DELLA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TRASFORMAZIONE AGROALIMENTARE / </a:t>
                      </a:r>
                      <a:r>
                        <a:rPr lang="it-IT" sz="10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 DELLE PRODUZIONI ALIMENTARI</a:t>
                      </a:r>
                      <a:endParaRPr lang="it-IT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 PER LA CONDUZIONE E LA MANUTENZIONE DI IMPIANTI AUTOMATIZZATI / </a:t>
                      </a: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PER LA PROGRAMMAZIONE E GESTIONE DI IMPIANTI DI PRODUZIONE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93">
            <a:extLst>
              <a:ext uri="{FF2B5EF4-FFF2-40B4-BE49-F238E27FC236}">
                <a16:creationId xmlns:a16="http://schemas.microsoft.com/office/drawing/2014/main" id="{72520C5A-1EAE-4C9E-9482-F88F0863B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446598"/>
              </p:ext>
            </p:extLst>
          </p:nvPr>
        </p:nvGraphicFramePr>
        <p:xfrm>
          <a:off x="4934113" y="1664167"/>
          <a:ext cx="3209762" cy="2766236"/>
        </p:xfrm>
        <a:graphic>
          <a:graphicData uri="http://schemas.openxmlformats.org/drawingml/2006/table">
            <a:tbl>
              <a:tblPr/>
              <a:tblGrid>
                <a:gridCol w="3209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7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INFORMATICO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MODELLAZIONE E FABBRICAZIONE DIGITALE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DELLE ENERGIE RINNOVABILI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DEGLI ALLESTIMENTI E DELLA PREDISPOSIZIONE DEGLI IMPIANTI NEL SETTORE DELLO SPETTACOLO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DEI SERVIZI LOGISTICI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DELLE LAVORAZIONI DEL FERRO E METALLI NON NOBILI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DELLE LAVORAZIONI TESSILI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DELLE LAVORAZIONI MATERIALI LAPIDEI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DELLE LAVORAZIONI DELL'ORO E DEI METALLI PREZIOSI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TECNICO DELLE LAVORAZIONI DI PELLETTERIA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587870E9-79EA-46B3-954D-4A82BC41F18B}"/>
              </a:ext>
            </a:extLst>
          </p:cNvPr>
          <p:cNvGraphicFramePr>
            <a:graphicFrameLocks noGrp="1"/>
          </p:cNvGraphicFramePr>
          <p:nvPr/>
        </p:nvGraphicFramePr>
        <p:xfrm>
          <a:off x="4964113" y="5746750"/>
          <a:ext cx="3116262" cy="498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 ELETTRONICO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 DELLE LAVORAZIONI ARTISTICHE</a:t>
                      </a: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3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Rettangolo arrotondato 18">
            <a:extLst>
              <a:ext uri="{FF2B5EF4-FFF2-40B4-BE49-F238E27FC236}">
                <a16:creationId xmlns:a16="http://schemas.microsoft.com/office/drawing/2014/main" id="{F3459699-AB00-4C2C-B6B8-9891F4F578D2}"/>
              </a:ext>
            </a:extLst>
          </p:cNvPr>
          <p:cNvSpPr/>
          <p:nvPr/>
        </p:nvSpPr>
        <p:spPr>
          <a:xfrm>
            <a:off x="8992318" y="5138992"/>
            <a:ext cx="3044825" cy="1106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>
                <a:solidFill>
                  <a:srgbClr val="FFFFFF"/>
                </a:solidFill>
                <a:cs typeface="Arial" charset="0"/>
              </a:rPr>
              <a:t>0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      </a:t>
            </a:r>
            <a:r>
              <a:rPr lang="it-IT" sz="4000" dirty="0">
                <a:solidFill>
                  <a:schemeClr val="tx1"/>
                </a:solidFill>
                <a:cs typeface="Arial" charset="0"/>
              </a:rPr>
              <a:t>54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indirizzi</a:t>
            </a:r>
            <a:endParaRPr lang="it-IT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" name="Rettangolo arrotondato 18">
            <a:extLst>
              <a:ext uri="{FF2B5EF4-FFF2-40B4-BE49-F238E27FC236}">
                <a16:creationId xmlns:a16="http://schemas.microsoft.com/office/drawing/2014/main" id="{CAE5E933-07DC-4F30-B379-5D5A0F120DA6}"/>
              </a:ext>
            </a:extLst>
          </p:cNvPr>
          <p:cNvSpPr/>
          <p:nvPr/>
        </p:nvSpPr>
        <p:spPr>
          <a:xfrm>
            <a:off x="9013535" y="1650060"/>
            <a:ext cx="3044825" cy="11064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>
                <a:solidFill>
                  <a:srgbClr val="FFFFFF"/>
                </a:solidFill>
                <a:cs typeface="Arial" charset="0"/>
              </a:rPr>
              <a:t>0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      </a:t>
            </a:r>
            <a:r>
              <a:rPr lang="it-IT" sz="4000" dirty="0">
                <a:solidFill>
                  <a:schemeClr val="tx1"/>
                </a:solidFill>
                <a:cs typeface="Arial" charset="0"/>
              </a:rPr>
              <a:t>0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indirizzi</a:t>
            </a:r>
            <a:endParaRPr lang="it-IT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1DA3EFA3-8CA1-49C3-9263-72453A1CE43A}"/>
              </a:ext>
            </a:extLst>
          </p:cNvPr>
          <p:cNvSpPr/>
          <p:nvPr/>
        </p:nvSpPr>
        <p:spPr>
          <a:xfrm>
            <a:off x="9245166" y="3853573"/>
            <a:ext cx="2581564" cy="1421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000" dirty="0">
                <a:solidFill>
                  <a:schemeClr val="tx1"/>
                </a:solidFill>
              </a:rPr>
              <a:t>29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TECNICI/2019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6A65D185-1F8F-4D73-93A5-0C6229EB17CF}"/>
              </a:ext>
            </a:extLst>
          </p:cNvPr>
          <p:cNvSpPr/>
          <p:nvPr/>
        </p:nvSpPr>
        <p:spPr>
          <a:xfrm>
            <a:off x="9223948" y="481680"/>
            <a:ext cx="2581564" cy="14212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000" dirty="0">
                <a:solidFill>
                  <a:schemeClr val="tx1"/>
                </a:solidFill>
              </a:rPr>
              <a:t>21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tx1"/>
                </a:solidFill>
              </a:rPr>
              <a:t>TECNICI/2011</a:t>
            </a:r>
          </a:p>
        </p:txBody>
      </p:sp>
      <p:sp>
        <p:nvSpPr>
          <p:cNvPr id="22" name="Freccia in giù 21">
            <a:extLst>
              <a:ext uri="{FF2B5EF4-FFF2-40B4-BE49-F238E27FC236}">
                <a16:creationId xmlns:a16="http://schemas.microsoft.com/office/drawing/2014/main" id="{A2C48BD2-C0E1-4B48-838E-3E9D457805F6}"/>
              </a:ext>
            </a:extLst>
          </p:cNvPr>
          <p:cNvSpPr/>
          <p:nvPr/>
        </p:nvSpPr>
        <p:spPr>
          <a:xfrm>
            <a:off x="10072255" y="2882895"/>
            <a:ext cx="831272" cy="970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Parentesi graffa chiusa 22">
            <a:extLst>
              <a:ext uri="{FF2B5EF4-FFF2-40B4-BE49-F238E27FC236}">
                <a16:creationId xmlns:a16="http://schemas.microsoft.com/office/drawing/2014/main" id="{FE889C42-8413-46BF-9C77-5FB12AFBEE33}"/>
              </a:ext>
            </a:extLst>
          </p:cNvPr>
          <p:cNvSpPr/>
          <p:nvPr/>
        </p:nvSpPr>
        <p:spPr>
          <a:xfrm>
            <a:off x="8043863" y="1260764"/>
            <a:ext cx="716824" cy="5425937"/>
          </a:xfrm>
          <a:prstGeom prst="rightBrace">
            <a:avLst>
              <a:gd name="adj1" fmla="val 8333"/>
              <a:gd name="adj2" fmla="val 5893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914400" y="1771503"/>
            <a:ext cx="381952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+mn-lt"/>
              </a:rPr>
              <a:t>TECNICO AGRICOLO </a:t>
            </a:r>
          </a:p>
          <a:p>
            <a:r>
              <a:rPr lang="it-IT" sz="1050" dirty="0">
                <a:latin typeface="+mn-lt"/>
              </a:rPr>
              <a:t>TECNICO COMMERCIALE DELLE VENDITE</a:t>
            </a:r>
          </a:p>
          <a:p>
            <a:r>
              <a:rPr lang="it-IT" sz="105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TECNICO DEI SERVIZI DI ANIMAZIONE TURISTICO-SPORTIVA E DEL TEMPO LIBERO </a:t>
            </a:r>
          </a:p>
          <a:p>
            <a:r>
              <a:rPr lang="it-IT" sz="1050" dirty="0">
                <a:latin typeface="+mn-lt"/>
              </a:rPr>
              <a:t>TECNICO DEI SERVIZI DI IMPRESA</a:t>
            </a:r>
          </a:p>
          <a:p>
            <a:r>
              <a:rPr lang="it-IT" sz="1050" b="1" dirty="0">
                <a:solidFill>
                  <a:srgbClr val="0070C0"/>
                </a:solidFill>
                <a:latin typeface="+mn-lt"/>
              </a:rPr>
              <a:t>TECNICO DEI SERVIZI DI PROMOZIONE E ACCOGLIENZA </a:t>
            </a:r>
          </a:p>
          <a:p>
            <a:r>
              <a:rPr lang="it-IT" sz="1050" dirty="0">
                <a:latin typeface="+mn-lt"/>
              </a:rPr>
              <a:t>TECNICO RIPARATORE DI VEICOLI A MOTORE </a:t>
            </a:r>
          </a:p>
          <a:p>
            <a:r>
              <a:rPr lang="it-IT" sz="1050" b="1" dirty="0">
                <a:solidFill>
                  <a:srgbClr val="0070C0"/>
                </a:solidFill>
                <a:latin typeface="+mn-lt"/>
              </a:rPr>
              <a:t>TECNICO DEI SERVIZI DI SALA E BAR </a:t>
            </a:r>
          </a:p>
          <a:p>
            <a:r>
              <a:rPr lang="it-IT" sz="1050" dirty="0">
                <a:latin typeface="+mn-lt"/>
              </a:rPr>
              <a:t>TECNICO DEI TRATTAMENTI ESTETICI </a:t>
            </a:r>
          </a:p>
          <a:p>
            <a:r>
              <a:rPr lang="it-IT" sz="1050" dirty="0">
                <a:latin typeface="+mn-lt"/>
              </a:rPr>
              <a:t>TECNICO DEL LEGNO </a:t>
            </a:r>
          </a:p>
          <a:p>
            <a:r>
              <a:rPr lang="it-IT" sz="1050" dirty="0">
                <a:latin typeface="+mn-lt"/>
              </a:rPr>
              <a:t>TECNICO DELL 'ACCONCIATURA </a:t>
            </a:r>
          </a:p>
          <a:p>
            <a:r>
              <a:rPr lang="it-IT" sz="1050" b="1" dirty="0">
                <a:solidFill>
                  <a:srgbClr val="0070C0"/>
                </a:solidFill>
                <a:latin typeface="+mn-lt"/>
              </a:rPr>
              <a:t>TECNICO DI CUCINA </a:t>
            </a:r>
          </a:p>
          <a:p>
            <a:r>
              <a:rPr lang="it-IT" sz="1050" dirty="0">
                <a:latin typeface="+mn-lt"/>
              </a:rPr>
              <a:t>TECNICO DI IMPIANTI TERMICI</a:t>
            </a:r>
          </a:p>
          <a:p>
            <a:r>
              <a:rPr lang="it-IT" sz="1050" dirty="0">
                <a:latin typeface="+mn-lt"/>
              </a:rPr>
              <a:t>TECNICO EDILE </a:t>
            </a:r>
          </a:p>
          <a:p>
            <a:r>
              <a:rPr lang="it-IT" sz="1050" dirty="0">
                <a:latin typeface="+mn-lt"/>
              </a:rPr>
              <a:t>TECNICO ELETTRICO </a:t>
            </a:r>
          </a:p>
          <a:p>
            <a:r>
              <a:rPr lang="it-IT" sz="1050" dirty="0">
                <a:latin typeface="+mn-lt"/>
              </a:rPr>
              <a:t>TECNICO GRAFICO </a:t>
            </a:r>
          </a:p>
          <a:p>
            <a:r>
              <a:rPr lang="it-IT" sz="1050" dirty="0">
                <a:latin typeface="+mn-lt"/>
              </a:rPr>
              <a:t>TECNICO PER L'AUTOMAZIONE INDUSTRIALE </a:t>
            </a:r>
          </a:p>
          <a:p>
            <a:endParaRPr lang="it-IT" sz="1050" dirty="0"/>
          </a:p>
        </p:txBody>
      </p:sp>
    </p:spTree>
    <p:extLst>
      <p:ext uri="{BB962C8B-B14F-4D97-AF65-F5344CB8AC3E}">
        <p14:creationId xmlns:p14="http://schemas.microsoft.com/office/powerpoint/2010/main" val="4230004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820521"/>
              </p:ext>
            </p:extLst>
          </p:nvPr>
        </p:nvGraphicFramePr>
        <p:xfrm>
          <a:off x="2090159" y="383388"/>
          <a:ext cx="9757368" cy="6373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3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solidFill>
                            <a:schemeClr val="bg1"/>
                          </a:solidFill>
                          <a:effectLst/>
                        </a:rPr>
                        <a:t>FIGURA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22" marR="59222" marT="8973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solidFill>
                            <a:schemeClr val="bg1"/>
                          </a:solidFill>
                          <a:effectLst/>
                        </a:rPr>
                        <a:t>INDIRIZZI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22" marR="59222" marT="8973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1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MODELLAZIONE E FABBRICAZIONE DIGITALE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Modellazione e prototipazione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Prototipazione elettronica</a:t>
                      </a:r>
                    </a:p>
                  </a:txBody>
                  <a:tcPr marL="34325" marR="34325" marT="5201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2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PER LA PROGRAMMAZIONE E GESTIONE DI IMPIANTI DI PRODUZIONE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</a:rPr>
                        <a:t>Sistemi a CNC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</a:rPr>
                        <a:t>Sistemi CAD CAM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</a:rPr>
                        <a:t>Conduzione e manutenzione impianti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1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PER L'AUTOMAZIONE INDUSTRIALE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Programmazione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Installazione e manutenzione impianti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MECCATRONICO</a:t>
                      </a:r>
                      <a:r>
                        <a:rPr lang="it-IT" sz="1200" baseline="0" dirty="0">
                          <a:effectLst/>
                        </a:rPr>
                        <a:t> DELLE AUTORIPARAZIONI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Manutenzione e riparazione delle parti e dei sistemi meccanici, elettrici, elettronici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Manutenzione e riparazione di carrozzeria, telaio e cristalli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it-IT" sz="1200">
                          <a:effectLst/>
                        </a:rPr>
                        <a:t>Riparazione e sostituzione di pneumatici e cerchioni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DEI SERVIZI DI ANIMAZIONE TURISTICO-SPORTIVA E DEL TEMPO LIBERO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DEI SERVIZI DI SALA-BAR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DEI TRATTAMENTI ESTETICI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DELL’ACCONCIATURA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DELLE LAVORAZIONI DEI MATERIALI LAPIDEI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DELLE LAVORAZIONI DELL’ORO E DEI METALLI PREZIOSI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DELLE LAVORAZIONI DI PELLETTERIA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DI CUCINA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>
                          <a:effectLst/>
                        </a:rPr>
                        <a:t>TECNICO GRAFICO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25" marR="34325" marT="5201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F79BD8BB-FAD1-45B3-8916-B98045C18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3388"/>
            <a:ext cx="19138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800" b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it-IT" dirty="0"/>
              <a:t>FIGURE</a:t>
            </a:r>
          </a:p>
          <a:p>
            <a:r>
              <a:rPr lang="it-IT" dirty="0"/>
              <a:t>DI TECNICO</a:t>
            </a:r>
          </a:p>
          <a:p>
            <a:r>
              <a:rPr lang="it-IT" dirty="0"/>
              <a:t>(3/3)</a:t>
            </a:r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5728E4AC-83A4-EE47-9740-1DBBCB2F9A9E}"/>
              </a:ext>
            </a:extLst>
          </p:cNvPr>
          <p:cNvSpPr/>
          <p:nvPr/>
        </p:nvSpPr>
        <p:spPr>
          <a:xfrm>
            <a:off x="1724296" y="5786846"/>
            <a:ext cx="10319657" cy="4963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>
            <a:extLst>
              <a:ext uri="{FF2B5EF4-FFF2-40B4-BE49-F238E27FC236}">
                <a16:creationId xmlns:a16="http://schemas.microsoft.com/office/drawing/2014/main" id="{AE8034B5-DA99-B742-9F20-C903D0720D55}"/>
              </a:ext>
            </a:extLst>
          </p:cNvPr>
          <p:cNvSpPr/>
          <p:nvPr/>
        </p:nvSpPr>
        <p:spPr>
          <a:xfrm>
            <a:off x="1724296" y="2899954"/>
            <a:ext cx="10319657" cy="83602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19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1135</Words>
  <Application>Microsoft Macintosh PowerPoint</Application>
  <PresentationFormat>Widescreen</PresentationFormat>
  <Paragraphs>238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Daniela Conte</dc:creator>
  <cp:lastModifiedBy>Arduino Salatin</cp:lastModifiedBy>
  <cp:revision>113</cp:revision>
  <cp:lastPrinted>2019-06-19T14:39:48Z</cp:lastPrinted>
  <dcterms:created xsi:type="dcterms:W3CDTF">2019-06-14T09:51:24Z</dcterms:created>
  <dcterms:modified xsi:type="dcterms:W3CDTF">2019-10-02T08:37:19Z</dcterms:modified>
</cp:coreProperties>
</file>